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2" r:id="rId1"/>
  </p:sldMasterIdLst>
  <p:notesMasterIdLst>
    <p:notesMasterId r:id="rId14"/>
  </p:notesMasterIdLst>
  <p:sldIdLst>
    <p:sldId id="256" r:id="rId2"/>
    <p:sldId id="257" r:id="rId3"/>
    <p:sldId id="264" r:id="rId4"/>
    <p:sldId id="266" r:id="rId5"/>
    <p:sldId id="260" r:id="rId6"/>
    <p:sldId id="258" r:id="rId7"/>
    <p:sldId id="269" r:id="rId8"/>
    <p:sldId id="270" r:id="rId9"/>
    <p:sldId id="265" r:id="rId10"/>
    <p:sldId id="262"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794"/>
    <p:restoredTop sz="96208"/>
  </p:normalViewPr>
  <p:slideViewPr>
    <p:cSldViewPr snapToGrid="0" snapToObjects="1">
      <p:cViewPr varScale="1">
        <p:scale>
          <a:sx n="103" d="100"/>
          <a:sy n="103" d="100"/>
        </p:scale>
        <p:origin x="192" y="23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6D8DB0-C752-5541-8932-E623D4A20B69}" type="datetimeFigureOut">
              <a:rPr lang="en-US" smtClean="0"/>
              <a:t>11/20/19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970A8D-3DE9-9849-98E0-9C94A4D8ECD4}" type="slidenum">
              <a:rPr lang="en-US" smtClean="0"/>
              <a:t>‹#›</a:t>
            </a:fld>
            <a:endParaRPr lang="en-US"/>
          </a:p>
        </p:txBody>
      </p:sp>
    </p:spTree>
    <p:extLst>
      <p:ext uri="{BB962C8B-B14F-4D97-AF65-F5344CB8AC3E}">
        <p14:creationId xmlns:p14="http://schemas.microsoft.com/office/powerpoint/2010/main" val="2910393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kern="1200" dirty="0">
                <a:solidFill>
                  <a:schemeClr val="tx1"/>
                </a:solidFill>
                <a:effectLst/>
                <a:latin typeface="+mn-lt"/>
                <a:ea typeface="+mn-ea"/>
                <a:cs typeface="+mn-cs"/>
              </a:rPr>
              <a:t>Magandang </a:t>
            </a:r>
            <a:r>
              <a:rPr lang="en-US" sz="1200" kern="1200" dirty="0" err="1">
                <a:solidFill>
                  <a:schemeClr val="tx1"/>
                </a:solidFill>
                <a:effectLst/>
                <a:latin typeface="+mn-lt"/>
                <a:ea typeface="+mn-ea"/>
                <a:cs typeface="+mn-cs"/>
              </a:rPr>
              <a:t>hapon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inyong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lahat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Ako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a:t>
            </a:r>
            <a:r>
              <a:rPr lang="en-US" sz="1200" kern="1200" dirty="0">
                <a:solidFill>
                  <a:schemeClr val="tx1"/>
                </a:solidFill>
                <a:effectLst/>
                <a:latin typeface="+mn-lt"/>
                <a:ea typeface="+mn-ea"/>
                <a:cs typeface="+mn-cs"/>
              </a:rPr>
              <a:t> Sheena. Ito ang </a:t>
            </a:r>
            <a:r>
              <a:rPr lang="en-US" sz="1200" kern="1200" dirty="0" err="1">
                <a:solidFill>
                  <a:schemeClr val="tx1"/>
                </a:solidFill>
                <a:effectLst/>
                <a:latin typeface="+mn-lt"/>
                <a:ea typeface="+mn-ea"/>
                <a:cs typeface="+mn-cs"/>
              </a:rPr>
              <a:t>presentasyon</a:t>
            </a:r>
            <a:r>
              <a:rPr lang="en-US" sz="1200" kern="1200" dirty="0">
                <a:solidFill>
                  <a:schemeClr val="tx1"/>
                </a:solidFill>
                <a:effectLst/>
                <a:latin typeface="+mn-lt"/>
                <a:ea typeface="+mn-ea"/>
                <a:cs typeface="+mn-cs"/>
              </a:rPr>
              <a:t> ko </a:t>
            </a:r>
            <a:r>
              <a:rPr lang="en-US" sz="1200" kern="1200" dirty="0" err="1">
                <a:solidFill>
                  <a:schemeClr val="tx1"/>
                </a:solidFill>
                <a:effectLst/>
                <a:latin typeface="+mn-lt"/>
                <a:ea typeface="+mn-ea"/>
                <a:cs typeface="+mn-cs"/>
              </a:rPr>
              <a:t>tungkol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Magandang </a:t>
            </a:r>
            <a:r>
              <a:rPr lang="en-US" sz="1200" b="0" i="0" kern="1200" dirty="0" err="1">
                <a:solidFill>
                  <a:schemeClr val="tx1"/>
                </a:solidFill>
                <a:effectLst/>
                <a:latin typeface="+mn-lt"/>
                <a:ea typeface="+mn-ea"/>
                <a:cs typeface="+mn-cs"/>
              </a:rPr>
              <a:t>hapon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inyong</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lahat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Ako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si</a:t>
            </a:r>
            <a:r>
              <a:rPr lang="en-US" sz="1200" b="0" i="0" kern="1200" dirty="0">
                <a:solidFill>
                  <a:schemeClr val="tx1"/>
                </a:solidFill>
                <a:effectLst/>
                <a:latin typeface="+mn-lt"/>
                <a:ea typeface="+mn-ea"/>
                <a:cs typeface="+mn-cs"/>
              </a:rPr>
              <a:t> Sheena. I will also be presenting about the </a:t>
            </a:r>
            <a:r>
              <a:rPr lang="en-US" sz="1200" b="0" i="0" kern="1200" dirty="0" err="1">
                <a:solidFill>
                  <a:schemeClr val="tx1"/>
                </a:solidFill>
                <a:effectLst/>
                <a:latin typeface="+mn-lt"/>
                <a:ea typeface="+mn-ea"/>
                <a:cs typeface="+mn-cs"/>
              </a:rPr>
              <a:t>aswang</a:t>
            </a:r>
            <a:r>
              <a:rPr lang="en-US" sz="1200" b="0" i="0" kern="1200" dirty="0">
                <a:solidFill>
                  <a:schemeClr val="tx1"/>
                </a:solidFill>
                <a:effectLst/>
                <a:latin typeface="+mn-lt"/>
                <a:ea typeface="+mn-ea"/>
                <a:cs typeface="+mn-cs"/>
              </a:rPr>
              <a:t> so sorry this will be nothing new lol. I didn’t know I wasn’t the only one to choose this topic. So in Tony’s presentation last class he covered everything about the </a:t>
            </a:r>
            <a:r>
              <a:rPr lang="en-US" sz="1200" b="0" i="0" kern="1200" dirty="0" err="1">
                <a:solidFill>
                  <a:schemeClr val="tx1"/>
                </a:solidFill>
                <a:effectLst/>
                <a:latin typeface="+mn-lt"/>
                <a:ea typeface="+mn-ea"/>
                <a:cs typeface="+mn-cs"/>
              </a:rPr>
              <a:t>aswangs</a:t>
            </a:r>
            <a:r>
              <a:rPr lang="en-US" sz="1200" b="0" i="0" kern="1200" dirty="0">
                <a:solidFill>
                  <a:schemeClr val="tx1"/>
                </a:solidFill>
                <a:effectLst/>
                <a:latin typeface="+mn-lt"/>
                <a:ea typeface="+mn-ea"/>
                <a:cs typeface="+mn-cs"/>
              </a:rPr>
              <a:t> so you guys should already know what they are but I have included other information that I’ve learned when I first heard about </a:t>
            </a:r>
            <a:r>
              <a:rPr lang="en-US" sz="1200" b="0" i="0" kern="1200" dirty="0" err="1">
                <a:solidFill>
                  <a:schemeClr val="tx1"/>
                </a:solidFill>
                <a:effectLst/>
                <a:latin typeface="+mn-lt"/>
                <a:ea typeface="+mn-ea"/>
                <a:cs typeface="+mn-cs"/>
              </a:rPr>
              <a:t>aswangs</a:t>
            </a:r>
            <a:r>
              <a:rPr lang="en-US" sz="1200" b="0" i="0" kern="1200" dirty="0">
                <a:solidFill>
                  <a:schemeClr val="tx1"/>
                </a:solidFill>
                <a:effectLst/>
                <a:latin typeface="+mn-lt"/>
                <a:ea typeface="+mn-ea"/>
                <a:cs typeface="+mn-cs"/>
              </a:rPr>
              <a:t> that should be interesting for you guys to know</a:t>
            </a:r>
            <a:endParaRPr lang="en-US" sz="1200" kern="1200" dirty="0">
              <a:solidFill>
                <a:schemeClr val="tx1"/>
              </a:solidFill>
              <a:effectLst/>
              <a:latin typeface="+mn-lt"/>
              <a:ea typeface="+mn-ea"/>
              <a:cs typeface="+mn-cs"/>
            </a:endParaRPr>
          </a:p>
          <a:p>
            <a:pPr marL="0" indent="0">
              <a:buNone/>
            </a:pPr>
            <a:endParaRPr lang="en-US" sz="1200" kern="1200" dirty="0">
              <a:solidFill>
                <a:schemeClr val="tx1"/>
              </a:solidFill>
              <a:effectLst/>
              <a:latin typeface="+mn-lt"/>
              <a:ea typeface="+mn-ea"/>
              <a:cs typeface="+mn-cs"/>
            </a:endParaRPr>
          </a:p>
          <a:p>
            <a:pPr marL="228600" indent="-228600">
              <a:buAutoNum type="arabicPeriod"/>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B4970A8D-3DE9-9849-98E0-9C94A4D8ECD4}" type="slidenum">
              <a:rPr lang="en-US" smtClean="0"/>
              <a:t>1</a:t>
            </a:fld>
            <a:endParaRPr lang="en-US"/>
          </a:p>
        </p:txBody>
      </p:sp>
    </p:spTree>
    <p:extLst>
      <p:ext uri="{BB962C8B-B14F-4D97-AF65-F5344CB8AC3E}">
        <p14:creationId xmlns:p14="http://schemas.microsoft.com/office/powerpoint/2010/main" val="19508344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10. </a:t>
            </a:r>
            <a:r>
              <a:rPr lang="en-US" sz="1200" kern="1200" dirty="0" err="1">
                <a:solidFill>
                  <a:schemeClr val="tx1"/>
                </a:solidFill>
                <a:effectLst/>
                <a:latin typeface="+mn-lt"/>
                <a:ea typeface="+mn-ea"/>
                <a:cs typeface="+mn-cs"/>
              </a:rPr>
              <a:t>Oktubre</a:t>
            </a:r>
            <a:r>
              <a:rPr lang="en-US" sz="1200" kern="1200" dirty="0">
                <a:solidFill>
                  <a:schemeClr val="tx1"/>
                </a:solidFill>
                <a:effectLst/>
                <a:latin typeface="+mn-lt"/>
                <a:ea typeface="+mn-ea"/>
                <a:cs typeface="+mn-cs"/>
              </a:rPr>
              <a:t> 29, 2004 (</a:t>
            </a:r>
            <a:r>
              <a:rPr lang="en-US" sz="1200" kern="1200" dirty="0" err="1">
                <a:solidFill>
                  <a:schemeClr val="tx1"/>
                </a:solidFill>
                <a:effectLst/>
                <a:latin typeface="+mn-lt"/>
                <a:ea typeface="+mn-ea"/>
                <a:cs typeface="+mn-cs"/>
              </a:rPr>
              <a:t>dalawang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pu't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siyam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dalawang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libo't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apat</a:t>
            </a:r>
            <a:r>
              <a:rPr lang="en-US" sz="1200" kern="1200" dirty="0">
                <a:solidFill>
                  <a:schemeClr val="tx1"/>
                </a:solidFill>
                <a:effectLst/>
                <a:latin typeface="+mn-lt"/>
                <a:ea typeface="+mn-ea"/>
                <a:cs typeface="+mn-cs"/>
              </a:rPr>
              <a:t>) may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festival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Roxas</a:t>
            </a:r>
            <a:r>
              <a:rPr lang="en-US" sz="1200" kern="1200" dirty="0">
                <a:solidFill>
                  <a:schemeClr val="tx1"/>
                </a:solidFill>
                <a:effectLst/>
                <a:latin typeface="+mn-lt"/>
                <a:ea typeface="+mn-ea"/>
                <a:cs typeface="+mn-cs"/>
              </a:rPr>
              <a:t> City. </a:t>
            </a:r>
            <a:r>
              <a:rPr lang="en-US" sz="1200" kern="1200" dirty="0" err="1">
                <a:solidFill>
                  <a:schemeClr val="tx1"/>
                </a:solidFill>
                <a:effectLst/>
                <a:latin typeface="+mn-lt"/>
                <a:ea typeface="+mn-ea"/>
                <a:cs typeface="+mn-cs"/>
              </a:rPr>
              <a:t>Napaka-kontrobersyal</a:t>
            </a:r>
            <a:r>
              <a:rPr lang="en-US" sz="1200" kern="1200" dirty="0">
                <a:solidFill>
                  <a:schemeClr val="tx1"/>
                </a:solidFill>
                <a:effectLst/>
                <a:latin typeface="+mn-lt"/>
                <a:ea typeface="+mn-ea"/>
                <a:cs typeface="+mn-cs"/>
              </a:rPr>
              <a:t> ang festival </a:t>
            </a:r>
            <a:r>
              <a:rPr lang="en-US" sz="1200" kern="1200" dirty="0" err="1">
                <a:solidFill>
                  <a:schemeClr val="tx1"/>
                </a:solidFill>
                <a:effectLst/>
                <a:latin typeface="+mn-lt"/>
                <a:ea typeface="+mn-ea"/>
                <a:cs typeface="+mn-cs"/>
              </a:rPr>
              <a:t>dahil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sinabi</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mga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simbahan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sumasamba</a:t>
            </a:r>
            <a:r>
              <a:rPr lang="en-US" sz="1200" kern="1200" dirty="0">
                <a:solidFill>
                  <a:schemeClr val="tx1"/>
                </a:solidFill>
                <a:effectLst/>
                <a:latin typeface="+mn-lt"/>
                <a:ea typeface="+mn-ea"/>
                <a:cs typeface="+mn-cs"/>
              </a:rPr>
              <a:t> ang festival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diyablo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Kapag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naging</a:t>
            </a:r>
            <a:r>
              <a:rPr lang="en-US" sz="1200" kern="1200" dirty="0">
                <a:solidFill>
                  <a:schemeClr val="tx1"/>
                </a:solidFill>
                <a:effectLst/>
                <a:latin typeface="+mn-lt"/>
                <a:ea typeface="+mn-ea"/>
                <a:cs typeface="+mn-cs"/>
              </a:rPr>
              <a:t> mayor </a:t>
            </a:r>
            <a:r>
              <a:rPr lang="en-US" sz="1200" kern="1200" dirty="0" err="1">
                <a:solidFill>
                  <a:schemeClr val="tx1"/>
                </a:solidFill>
                <a:effectLst/>
                <a:latin typeface="+mn-lt"/>
                <a:ea typeface="+mn-ea"/>
                <a:cs typeface="+mn-cs"/>
              </a:rPr>
              <a:t>si</a:t>
            </a:r>
            <a:r>
              <a:rPr lang="en-US" sz="1200" kern="1200" dirty="0">
                <a:solidFill>
                  <a:schemeClr val="tx1"/>
                </a:solidFill>
                <a:effectLst/>
                <a:latin typeface="+mn-lt"/>
                <a:ea typeface="+mn-ea"/>
                <a:cs typeface="+mn-cs"/>
              </a:rPr>
              <a:t> Vicente Bermejo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noong</a:t>
            </a:r>
            <a:r>
              <a:rPr lang="en-US" sz="1200" kern="1200" dirty="0">
                <a:solidFill>
                  <a:schemeClr val="tx1"/>
                </a:solidFill>
                <a:effectLst/>
                <a:latin typeface="+mn-lt"/>
                <a:ea typeface="+mn-ea"/>
                <a:cs typeface="+mn-cs"/>
              </a:rPr>
              <a:t> Hulyo 2007 (</a:t>
            </a:r>
            <a:r>
              <a:rPr lang="en-US" sz="1200" kern="1200" dirty="0" err="1">
                <a:solidFill>
                  <a:schemeClr val="tx1"/>
                </a:solidFill>
                <a:effectLst/>
                <a:latin typeface="+mn-lt"/>
                <a:ea typeface="+mn-ea"/>
                <a:cs typeface="+mn-cs"/>
              </a:rPr>
              <a:t>taong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dalawang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libo't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pito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huminto</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festival.</a:t>
            </a:r>
          </a:p>
          <a:p>
            <a:endParaRPr lang="en-US" dirty="0"/>
          </a:p>
        </p:txBody>
      </p:sp>
      <p:sp>
        <p:nvSpPr>
          <p:cNvPr id="4" name="Slide Number Placeholder 3"/>
          <p:cNvSpPr>
            <a:spLocks noGrp="1"/>
          </p:cNvSpPr>
          <p:nvPr>
            <p:ph type="sldNum" sz="quarter" idx="5"/>
          </p:nvPr>
        </p:nvSpPr>
        <p:spPr/>
        <p:txBody>
          <a:bodyPr/>
          <a:lstStyle/>
          <a:p>
            <a:fld id="{B4970A8D-3DE9-9849-98E0-9C94A4D8ECD4}" type="slidenum">
              <a:rPr lang="en-US" smtClean="0"/>
              <a:t>10</a:t>
            </a:fld>
            <a:endParaRPr lang="en-US"/>
          </a:p>
        </p:txBody>
      </p:sp>
    </p:spTree>
    <p:extLst>
      <p:ext uri="{BB962C8B-B14F-4D97-AF65-F5344CB8AC3E}">
        <p14:creationId xmlns:p14="http://schemas.microsoft.com/office/powerpoint/2010/main" val="23316038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11. </a:t>
            </a:r>
            <a:r>
              <a:rPr lang="en-US" sz="1200" kern="1200" dirty="0" err="1">
                <a:solidFill>
                  <a:schemeClr val="tx1"/>
                </a:solidFill>
                <a:effectLst/>
                <a:latin typeface="+mn-lt"/>
                <a:ea typeface="+mn-ea"/>
                <a:cs typeface="+mn-cs"/>
              </a:rPr>
              <a:t>Ngayong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semestre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natututo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ako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tungkol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Philippine Popular Culture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klase</a:t>
            </a:r>
            <a:r>
              <a:rPr lang="en-US" sz="1200" kern="1200" dirty="0">
                <a:solidFill>
                  <a:schemeClr val="tx1"/>
                </a:solidFill>
                <a:effectLst/>
                <a:latin typeface="+mn-lt"/>
                <a:ea typeface="+mn-ea"/>
                <a:cs typeface="+mn-cs"/>
              </a:rPr>
              <a:t> ko ng IP 364. </a:t>
            </a:r>
            <a:r>
              <a:rPr lang="en-US" sz="1200" kern="1200" dirty="0" err="1">
                <a:solidFill>
                  <a:schemeClr val="tx1"/>
                </a:solidFill>
                <a:effectLst/>
                <a:latin typeface="+mn-lt"/>
                <a:ea typeface="+mn-ea"/>
                <a:cs typeface="+mn-cs"/>
              </a:rPr>
              <a:t>Natuto</a:t>
            </a:r>
            <a:r>
              <a:rPr lang="en-US" sz="1200" kern="1200" dirty="0">
                <a:solidFill>
                  <a:schemeClr val="tx1"/>
                </a:solidFill>
                <a:effectLst/>
                <a:latin typeface="+mn-lt"/>
                <a:ea typeface="+mn-ea"/>
                <a:cs typeface="+mn-cs"/>
              </a:rPr>
              <a:t> kami ng </a:t>
            </a:r>
            <a:r>
              <a:rPr lang="en-US" sz="1200" kern="1200" dirty="0" err="1">
                <a:solidFill>
                  <a:schemeClr val="tx1"/>
                </a:solidFill>
                <a:effectLst/>
                <a:latin typeface="+mn-lt"/>
                <a:ea typeface="+mn-ea"/>
                <a:cs typeface="+mn-cs"/>
              </a:rPr>
              <a:t>tungkol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Nanood</a:t>
            </a:r>
            <a:r>
              <a:rPr lang="en-US" sz="1200" kern="1200" dirty="0">
                <a:solidFill>
                  <a:schemeClr val="tx1"/>
                </a:solidFill>
                <a:effectLst/>
                <a:latin typeface="+mn-lt"/>
                <a:ea typeface="+mn-ea"/>
                <a:cs typeface="+mn-cs"/>
              </a:rPr>
              <a:t> din kami ang The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phenomenon. After learning and watching </a:t>
            </a:r>
            <a:r>
              <a:rPr lang="en-US" sz="1200" kern="1200" dirty="0" err="1">
                <a:solidFill>
                  <a:schemeClr val="tx1"/>
                </a:solidFill>
                <a:effectLst/>
                <a:latin typeface="+mn-lt"/>
                <a:ea typeface="+mn-ea"/>
                <a:cs typeface="+mn-cs"/>
              </a:rPr>
              <a:t>mga</a:t>
            </a:r>
            <a:r>
              <a:rPr lang="en-US" sz="1200" kern="1200" dirty="0">
                <a:solidFill>
                  <a:schemeClr val="tx1"/>
                </a:solidFill>
                <a:effectLst/>
                <a:latin typeface="+mn-lt"/>
                <a:ea typeface="+mn-ea"/>
                <a:cs typeface="+mn-cs"/>
              </a:rPr>
              <a:t> video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it was interesting for me to learn all about it and I wanted to share my understanding para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presentasyon</a:t>
            </a:r>
            <a:r>
              <a:rPr lang="en-US" sz="1200" kern="1200" dirty="0">
                <a:solidFill>
                  <a:schemeClr val="tx1"/>
                </a:solidFill>
                <a:effectLst/>
                <a:latin typeface="+mn-lt"/>
                <a:ea typeface="+mn-ea"/>
                <a:cs typeface="+mn-cs"/>
              </a:rPr>
              <a:t> ko.</a:t>
            </a:r>
          </a:p>
          <a:p>
            <a:endParaRPr lang="en-US" dirty="0"/>
          </a:p>
        </p:txBody>
      </p:sp>
      <p:sp>
        <p:nvSpPr>
          <p:cNvPr id="4" name="Slide Number Placeholder 3"/>
          <p:cNvSpPr>
            <a:spLocks noGrp="1"/>
          </p:cNvSpPr>
          <p:nvPr>
            <p:ph type="sldNum" sz="quarter" idx="5"/>
          </p:nvPr>
        </p:nvSpPr>
        <p:spPr/>
        <p:txBody>
          <a:bodyPr/>
          <a:lstStyle/>
          <a:p>
            <a:fld id="{B4970A8D-3DE9-9849-98E0-9C94A4D8ECD4}" type="slidenum">
              <a:rPr lang="en-US" smtClean="0"/>
              <a:t>11</a:t>
            </a:fld>
            <a:endParaRPr lang="en-US"/>
          </a:p>
        </p:txBody>
      </p:sp>
    </p:spTree>
    <p:extLst>
      <p:ext uri="{BB962C8B-B14F-4D97-AF65-F5344CB8AC3E}">
        <p14:creationId xmlns:p14="http://schemas.microsoft.com/office/powerpoint/2010/main" val="16428678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2. </a:t>
            </a:r>
            <a:r>
              <a:rPr lang="en-US" sz="1200" kern="1200" dirty="0" err="1">
                <a:solidFill>
                  <a:schemeClr val="tx1"/>
                </a:solidFill>
                <a:effectLst/>
                <a:latin typeface="+mn-lt"/>
                <a:ea typeface="+mn-ea"/>
                <a:cs typeface="+mn-cs"/>
              </a:rPr>
              <a:t>Ano</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Nasa Filipino </a:t>
            </a:r>
            <a:r>
              <a:rPr lang="en-US" sz="1200" kern="1200" dirty="0" err="1">
                <a:solidFill>
                  <a:schemeClr val="tx1"/>
                </a:solidFill>
                <a:effectLst/>
                <a:latin typeface="+mn-lt"/>
                <a:ea typeface="+mn-ea"/>
                <a:cs typeface="+mn-cs"/>
              </a:rPr>
              <a:t>alamat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Pangkalahatang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termino</a:t>
            </a:r>
            <a:r>
              <a:rPr lang="en-US" sz="1200" kern="1200" dirty="0">
                <a:solidFill>
                  <a:schemeClr val="tx1"/>
                </a:solidFill>
                <a:effectLst/>
                <a:latin typeface="+mn-lt"/>
                <a:ea typeface="+mn-ea"/>
                <a:cs typeface="+mn-cs"/>
              </a:rPr>
              <a:t> para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mangkukulam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bampira</a:t>
            </a:r>
            <a:r>
              <a:rPr lang="en-US" sz="1200" kern="1200" dirty="0">
                <a:solidFill>
                  <a:schemeClr val="tx1"/>
                </a:solidFill>
                <a:effectLst/>
                <a:latin typeface="+mn-lt"/>
                <a:ea typeface="+mn-ea"/>
                <a:cs typeface="+mn-cs"/>
              </a:rPr>
              <a:t>, lobo at </a:t>
            </a:r>
            <a:r>
              <a:rPr lang="en-US" sz="1200" kern="1200" dirty="0" err="1">
                <a:solidFill>
                  <a:schemeClr val="tx1"/>
                </a:solidFill>
                <a:effectLst/>
                <a:latin typeface="+mn-lt"/>
                <a:ea typeface="+mn-ea"/>
                <a:cs typeface="+mn-cs"/>
              </a:rPr>
              <a:t>masamang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espiritu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Halimaw</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dahil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magbago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maraming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klase</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hayop</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kumakain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siya</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laman</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tao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Kumatawan</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lahat</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nakaiinis</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masama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society ng </a:t>
            </a:r>
            <a:r>
              <a:rPr lang="en-US" sz="1200" kern="1200" dirty="0" err="1">
                <a:solidFill>
                  <a:schemeClr val="tx1"/>
                </a:solidFill>
                <a:effectLst/>
                <a:latin typeface="+mn-lt"/>
                <a:ea typeface="+mn-ea"/>
                <a:cs typeface="+mn-cs"/>
              </a:rPr>
              <a:t>Pilipinas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Nagmula</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salita</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salitang</a:t>
            </a:r>
            <a:r>
              <a:rPr lang="en-US" sz="1200" kern="1200" dirty="0">
                <a:solidFill>
                  <a:schemeClr val="tx1"/>
                </a:solidFill>
                <a:effectLst/>
                <a:latin typeface="+mn-lt"/>
                <a:ea typeface="+mn-ea"/>
                <a:cs typeface="+mn-cs"/>
              </a:rPr>
              <a:t> Sanskrit ng asura. </a:t>
            </a:r>
            <a:r>
              <a:rPr lang="en-US" sz="1200" kern="1200" dirty="0" err="1">
                <a:solidFill>
                  <a:schemeClr val="tx1"/>
                </a:solidFill>
                <a:effectLst/>
                <a:latin typeface="+mn-lt"/>
                <a:ea typeface="+mn-ea"/>
                <a:cs typeface="+mn-cs"/>
              </a:rPr>
              <a:t>Demonyo</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kahulugan</a:t>
            </a:r>
            <a:r>
              <a:rPr lang="en-US" sz="1200" kern="1200" dirty="0">
                <a:solidFill>
                  <a:schemeClr val="tx1"/>
                </a:solidFill>
                <a:effectLst/>
                <a:latin typeface="+mn-lt"/>
                <a:ea typeface="+mn-ea"/>
                <a:cs typeface="+mn-cs"/>
              </a:rPr>
              <a:t> ng asura. </a:t>
            </a:r>
            <a:r>
              <a:rPr lang="en-US" sz="1200" kern="1200" dirty="0" err="1">
                <a:solidFill>
                  <a:schemeClr val="tx1"/>
                </a:solidFill>
                <a:effectLst/>
                <a:latin typeface="+mn-lt"/>
                <a:ea typeface="+mn-ea"/>
                <a:cs typeface="+mn-cs"/>
              </a:rPr>
              <a:t>Maaari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rin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kahulugan</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asin</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bawang</a:t>
            </a:r>
            <a:r>
              <a:rPr lang="en-US"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B4970A8D-3DE9-9849-98E0-9C94A4D8ECD4}" type="slidenum">
              <a:rPr lang="en-US" smtClean="0"/>
              <a:t>2</a:t>
            </a:fld>
            <a:endParaRPr lang="en-US"/>
          </a:p>
        </p:txBody>
      </p:sp>
    </p:spTree>
    <p:extLst>
      <p:ext uri="{BB962C8B-B14F-4D97-AF65-F5344CB8AC3E}">
        <p14:creationId xmlns:p14="http://schemas.microsoft.com/office/powerpoint/2010/main" val="35793774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3. Sa </a:t>
            </a:r>
            <a:r>
              <a:rPr lang="en-US" sz="1200" kern="1200" dirty="0" err="1">
                <a:solidFill>
                  <a:schemeClr val="tx1"/>
                </a:solidFill>
                <a:effectLst/>
                <a:latin typeface="+mn-lt"/>
                <a:ea typeface="+mn-ea"/>
                <a:cs typeface="+mn-cs"/>
              </a:rPr>
              <a:t>araw</a:t>
            </a:r>
            <a:r>
              <a:rPr lang="en-US" sz="1200" kern="1200" dirty="0">
                <a:solidFill>
                  <a:schemeClr val="tx1"/>
                </a:solidFill>
                <a:effectLst/>
                <a:latin typeface="+mn-lt"/>
                <a:ea typeface="+mn-ea"/>
                <a:cs typeface="+mn-cs"/>
              </a:rPr>
              <a:t>, regular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tao</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Tahimik</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mahiyain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silang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mga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babae</a:t>
            </a:r>
            <a:r>
              <a:rPr lang="en-US" sz="1200" kern="1200" dirty="0">
                <a:solidFill>
                  <a:schemeClr val="tx1"/>
                </a:solidFill>
                <a:effectLst/>
                <a:latin typeface="+mn-lt"/>
                <a:ea typeface="+mn-ea"/>
                <a:cs typeface="+mn-cs"/>
              </a:rPr>
              <a:t>. Pero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gabi</a:t>
            </a:r>
            <a:r>
              <a:rPr lang="en-US" sz="1200" kern="1200" dirty="0">
                <a:solidFill>
                  <a:schemeClr val="tx1"/>
                </a:solidFill>
                <a:effectLst/>
                <a:latin typeface="+mn-lt"/>
                <a:ea typeface="+mn-ea"/>
                <a:cs typeface="+mn-cs"/>
              </a:rPr>
              <a:t>, shape-shift </a:t>
            </a:r>
            <a:r>
              <a:rPr lang="en-US" sz="1200" kern="1200" dirty="0" err="1">
                <a:solidFill>
                  <a:schemeClr val="tx1"/>
                </a:solidFill>
                <a:effectLst/>
                <a:latin typeface="+mn-lt"/>
                <a:ea typeface="+mn-ea"/>
                <a:cs typeface="+mn-cs"/>
              </a:rPr>
              <a:t>sila</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kumakain</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bata</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buntis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babae</a:t>
            </a:r>
            <a:r>
              <a:rPr lang="en-US" sz="1200" kern="1200" dirty="0">
                <a:solidFill>
                  <a:schemeClr val="tx1"/>
                </a:solidFill>
                <a:effectLst/>
                <a:latin typeface="+mn-lt"/>
                <a:ea typeface="+mn-ea"/>
                <a:cs typeface="+mn-cs"/>
              </a:rPr>
              <a:t>. May </a:t>
            </a:r>
            <a:r>
              <a:rPr lang="en-US" sz="1200" kern="1200" dirty="0" err="1">
                <a:solidFill>
                  <a:schemeClr val="tx1"/>
                </a:solidFill>
                <a:effectLst/>
                <a:latin typeface="+mn-lt"/>
                <a:ea typeface="+mn-ea"/>
                <a:cs typeface="+mn-cs"/>
              </a:rPr>
              <a:t>mahabang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dila</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napakapayat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dahil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maaari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silang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magtago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likod</a:t>
            </a:r>
            <a:r>
              <a:rPr lang="en-US" sz="1200" kern="1200" dirty="0">
                <a:solidFill>
                  <a:schemeClr val="tx1"/>
                </a:solidFill>
                <a:effectLst/>
                <a:latin typeface="+mn-lt"/>
                <a:ea typeface="+mn-ea"/>
                <a:cs typeface="+mn-cs"/>
              </a:rPr>
              <a:t> ng bamboo posts. </a:t>
            </a:r>
            <a:r>
              <a:rPr lang="en-US" sz="1200" kern="1200" dirty="0" err="1">
                <a:solidFill>
                  <a:schemeClr val="tx1"/>
                </a:solidFill>
                <a:effectLst/>
                <a:latin typeface="+mn-lt"/>
                <a:ea typeface="+mn-ea"/>
                <a:cs typeface="+mn-cs"/>
              </a:rPr>
              <a:t>Maaari</a:t>
            </a:r>
            <a:r>
              <a:rPr lang="en-US" sz="1200" kern="1200" dirty="0">
                <a:solidFill>
                  <a:schemeClr val="tx1"/>
                </a:solidFill>
                <a:effectLst/>
                <a:latin typeface="+mn-lt"/>
                <a:ea typeface="+mn-ea"/>
                <a:cs typeface="+mn-cs"/>
              </a:rPr>
              <a:t> din </a:t>
            </a:r>
            <a:r>
              <a:rPr lang="en-US" sz="1200" kern="1200" dirty="0" err="1">
                <a:solidFill>
                  <a:schemeClr val="tx1"/>
                </a:solidFill>
                <a:effectLst/>
                <a:latin typeface="+mn-lt"/>
                <a:ea typeface="+mn-ea"/>
                <a:cs typeface="+mn-cs"/>
              </a:rPr>
              <a:t>silang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maglakad</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gamit</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kanilang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mga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paa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paatras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Mabilis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tahimik</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napakalakas</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gabi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Ginagamit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nila</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nakakatakot</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tinig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kasi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magtrick</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biktima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niya</a:t>
            </a:r>
            <a:r>
              <a:rPr lang="en-US"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B4970A8D-3DE9-9849-98E0-9C94A4D8ECD4}" type="slidenum">
              <a:rPr lang="en-US" smtClean="0"/>
              <a:t>3</a:t>
            </a:fld>
            <a:endParaRPr lang="en-US"/>
          </a:p>
        </p:txBody>
      </p:sp>
    </p:spTree>
    <p:extLst>
      <p:ext uri="{BB962C8B-B14F-4D97-AF65-F5344CB8AC3E}">
        <p14:creationId xmlns:p14="http://schemas.microsoft.com/office/powerpoint/2010/main" val="739460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4. Kung </a:t>
            </a:r>
            <a:r>
              <a:rPr lang="en-US" sz="1200" kern="1200" dirty="0" err="1">
                <a:solidFill>
                  <a:schemeClr val="tx1"/>
                </a:solidFill>
                <a:effectLst/>
                <a:latin typeface="+mn-lt"/>
                <a:ea typeface="+mn-ea"/>
                <a:cs typeface="+mn-cs"/>
              </a:rPr>
              <a:t>paano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tiktikan</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May </a:t>
            </a:r>
            <a:r>
              <a:rPr lang="en-US" sz="1200" kern="1200" dirty="0" err="1">
                <a:solidFill>
                  <a:schemeClr val="tx1"/>
                </a:solidFill>
                <a:effectLst/>
                <a:latin typeface="+mn-lt"/>
                <a:ea typeface="+mn-ea"/>
                <a:cs typeface="+mn-cs"/>
              </a:rPr>
              <a:t>magulong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buhok</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namumulang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mga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mata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kasi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mamaril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sila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buong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gabi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Ayaw</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magsalita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Lilitaw</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panganganinag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mo</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baliktad</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pupil </a:t>
            </a:r>
            <a:r>
              <a:rPr lang="en-US" sz="1200" kern="1200" dirty="0" err="1">
                <a:solidFill>
                  <a:schemeClr val="tx1"/>
                </a:solidFill>
                <a:effectLst/>
                <a:latin typeface="+mn-lt"/>
                <a:ea typeface="+mn-ea"/>
                <a:cs typeface="+mn-cs"/>
              </a:rPr>
              <a:t>niya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Tapos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gumamit</a:t>
            </a:r>
            <a:r>
              <a:rPr lang="en-US" sz="1200" kern="1200" dirty="0">
                <a:solidFill>
                  <a:schemeClr val="tx1"/>
                </a:solidFill>
                <a:effectLst/>
                <a:latin typeface="+mn-lt"/>
                <a:ea typeface="+mn-ea"/>
                <a:cs typeface="+mn-cs"/>
              </a:rPr>
              <a:t> ng albularyos oil. </a:t>
            </a:r>
            <a:r>
              <a:rPr lang="en-US" sz="1200" kern="1200" dirty="0" err="1">
                <a:solidFill>
                  <a:schemeClr val="tx1"/>
                </a:solidFill>
                <a:effectLst/>
                <a:latin typeface="+mn-lt"/>
                <a:ea typeface="+mn-ea"/>
                <a:cs typeface="+mn-cs"/>
              </a:rPr>
              <a:t>Kapag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malapit</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kumukulo</a:t>
            </a:r>
            <a:r>
              <a:rPr lang="en-US" sz="1200" kern="1200" dirty="0">
                <a:solidFill>
                  <a:schemeClr val="tx1"/>
                </a:solidFill>
                <a:effectLst/>
                <a:latin typeface="+mn-lt"/>
                <a:ea typeface="+mn-ea"/>
                <a:cs typeface="+mn-cs"/>
              </a:rPr>
              <a:t> ang oil. Kung </a:t>
            </a:r>
            <a:r>
              <a:rPr lang="en-US" sz="1200" kern="1200" dirty="0" err="1">
                <a:solidFill>
                  <a:schemeClr val="tx1"/>
                </a:solidFill>
                <a:effectLst/>
                <a:latin typeface="+mn-lt"/>
                <a:ea typeface="+mn-ea"/>
                <a:cs typeface="+mn-cs"/>
              </a:rPr>
              <a:t>titingnan</a:t>
            </a:r>
            <a:r>
              <a:rPr lang="en-US" sz="1200" kern="1200" dirty="0">
                <a:solidFill>
                  <a:schemeClr val="tx1"/>
                </a:solidFill>
                <a:effectLst/>
                <a:latin typeface="+mn-lt"/>
                <a:ea typeface="+mn-ea"/>
                <a:cs typeface="+mn-cs"/>
              </a:rPr>
              <a:t> ka ng </a:t>
            </a:r>
            <a:r>
              <a:rPr lang="en-US" sz="1200" kern="1200" dirty="0" err="1">
                <a:solidFill>
                  <a:schemeClr val="tx1"/>
                </a:solidFill>
                <a:effectLst/>
                <a:latin typeface="+mn-lt"/>
                <a:ea typeface="+mn-ea"/>
                <a:cs typeface="+mn-cs"/>
              </a:rPr>
              <a:t>aso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baboy</a:t>
            </a:r>
            <a:r>
              <a:rPr lang="en-US" sz="1200" kern="1200" dirty="0">
                <a:solidFill>
                  <a:schemeClr val="tx1"/>
                </a:solidFill>
                <a:effectLst/>
                <a:latin typeface="+mn-lt"/>
                <a:ea typeface="+mn-ea"/>
                <a:cs typeface="+mn-cs"/>
              </a:rPr>
              <a:t>, o </a:t>
            </a:r>
            <a:r>
              <a:rPr lang="en-US" sz="1200" kern="1200" dirty="0" err="1">
                <a:solidFill>
                  <a:schemeClr val="tx1"/>
                </a:solidFill>
                <a:effectLst/>
                <a:latin typeface="+mn-lt"/>
                <a:ea typeface="+mn-ea"/>
                <a:cs typeface="+mn-cs"/>
              </a:rPr>
              <a:t>pusa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walang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buntot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ito</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Walang</a:t>
            </a:r>
            <a:r>
              <a:rPr lang="en-US" sz="1200" kern="1200" dirty="0">
                <a:solidFill>
                  <a:schemeClr val="tx1"/>
                </a:solidFill>
                <a:effectLst/>
                <a:latin typeface="+mn-lt"/>
                <a:ea typeface="+mn-ea"/>
                <a:cs typeface="+mn-cs"/>
              </a:rPr>
              <a:t> philtrum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upper lip </a:t>
            </a:r>
            <a:r>
              <a:rPr lang="en-US" sz="1200" kern="1200" dirty="0" err="1">
                <a:solidFill>
                  <a:schemeClr val="tx1"/>
                </a:solidFill>
                <a:effectLst/>
                <a:latin typeface="+mn-lt"/>
                <a:ea typeface="+mn-ea"/>
                <a:cs typeface="+mn-cs"/>
              </a:rPr>
              <a:t>niya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Umiwas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siya</a:t>
            </a:r>
            <a:r>
              <a:rPr lang="en-US" sz="1200" kern="1200" dirty="0">
                <a:solidFill>
                  <a:schemeClr val="tx1"/>
                </a:solidFill>
                <a:effectLst/>
                <a:latin typeface="+mn-lt"/>
                <a:ea typeface="+mn-ea"/>
                <a:cs typeface="+mn-cs"/>
              </a:rPr>
              <a:t> ng blessing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simbahan</a:t>
            </a:r>
            <a:r>
              <a:rPr lang="en-US"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B4970A8D-3DE9-9849-98E0-9C94A4D8ECD4}" type="slidenum">
              <a:rPr lang="en-US" smtClean="0"/>
              <a:t>4</a:t>
            </a:fld>
            <a:endParaRPr lang="en-US"/>
          </a:p>
        </p:txBody>
      </p:sp>
    </p:spTree>
    <p:extLst>
      <p:ext uri="{BB962C8B-B14F-4D97-AF65-F5344CB8AC3E}">
        <p14:creationId xmlns:p14="http://schemas.microsoft.com/office/powerpoint/2010/main" val="12751517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5. Ang </a:t>
            </a:r>
            <a:r>
              <a:rPr lang="en-US" sz="1200" kern="1200" dirty="0" err="1">
                <a:solidFill>
                  <a:schemeClr val="tx1"/>
                </a:solidFill>
                <a:effectLst/>
                <a:latin typeface="+mn-lt"/>
                <a:ea typeface="+mn-ea"/>
                <a:cs typeface="+mn-cs"/>
              </a:rPr>
              <a:t>kahinaan</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bawang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asin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relihiyosong</a:t>
            </a:r>
            <a:r>
              <a:rPr lang="en-US" sz="1200" kern="1200" dirty="0">
                <a:solidFill>
                  <a:schemeClr val="tx1"/>
                </a:solidFill>
                <a:effectLst/>
                <a:latin typeface="+mn-lt"/>
                <a:ea typeface="+mn-ea"/>
                <a:cs typeface="+mn-cs"/>
              </a:rPr>
              <a:t> artifact at </a:t>
            </a:r>
            <a:r>
              <a:rPr lang="en-US" sz="1200" kern="1200" dirty="0" err="1">
                <a:solidFill>
                  <a:schemeClr val="tx1"/>
                </a:solidFill>
                <a:effectLst/>
                <a:latin typeface="+mn-lt"/>
                <a:ea typeface="+mn-ea"/>
                <a:cs typeface="+mn-cs"/>
              </a:rPr>
              <a:t>hinagupit</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buntot</a:t>
            </a:r>
            <a:r>
              <a:rPr lang="en-US" sz="1200" kern="1200" dirty="0">
                <a:solidFill>
                  <a:schemeClr val="tx1"/>
                </a:solidFill>
                <a:effectLst/>
                <a:latin typeface="+mn-lt"/>
                <a:ea typeface="+mn-ea"/>
                <a:cs typeface="+mn-cs"/>
              </a:rPr>
              <a:t> ng stingray. Sa </a:t>
            </a:r>
            <a:r>
              <a:rPr lang="en-US" sz="1200" kern="1200" dirty="0" err="1">
                <a:solidFill>
                  <a:schemeClr val="tx1"/>
                </a:solidFill>
                <a:effectLst/>
                <a:latin typeface="+mn-lt"/>
                <a:ea typeface="+mn-ea"/>
                <a:cs typeface="+mn-cs"/>
              </a:rPr>
              <a:t>araw</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mahina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rin</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kapag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sila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porma</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tao</a:t>
            </a:r>
            <a:r>
              <a:rPr lang="en-US"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B4970A8D-3DE9-9849-98E0-9C94A4D8ECD4}" type="slidenum">
              <a:rPr lang="en-US" smtClean="0"/>
              <a:t>5</a:t>
            </a:fld>
            <a:endParaRPr lang="en-US"/>
          </a:p>
        </p:txBody>
      </p:sp>
    </p:spTree>
    <p:extLst>
      <p:ext uri="{BB962C8B-B14F-4D97-AF65-F5344CB8AC3E}">
        <p14:creationId xmlns:p14="http://schemas.microsoft.com/office/powerpoint/2010/main" val="11877411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6. </a:t>
            </a:r>
            <a:r>
              <a:rPr lang="en-US" sz="1200" kern="1200" dirty="0" err="1">
                <a:solidFill>
                  <a:schemeClr val="tx1"/>
                </a:solidFill>
                <a:effectLst/>
                <a:latin typeface="+mn-lt"/>
                <a:ea typeface="+mn-ea"/>
                <a:cs typeface="+mn-cs"/>
              </a:rPr>
              <a:t>Galing</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Capiz</a:t>
            </a:r>
            <a:r>
              <a:rPr lang="en-US" sz="1200" kern="1200" dirty="0">
                <a:solidFill>
                  <a:schemeClr val="tx1"/>
                </a:solidFill>
                <a:effectLst/>
                <a:latin typeface="+mn-lt"/>
                <a:ea typeface="+mn-ea"/>
                <a:cs typeface="+mn-cs"/>
              </a:rPr>
              <a:t> region </a:t>
            </a:r>
            <a:r>
              <a:rPr lang="en-US" sz="1200" kern="1200" dirty="0" err="1">
                <a:solidFill>
                  <a:schemeClr val="tx1"/>
                </a:solidFill>
                <a:effectLst/>
                <a:latin typeface="+mn-lt"/>
                <a:ea typeface="+mn-ea"/>
                <a:cs typeface="+mn-cs"/>
              </a:rPr>
              <a:t>dahil</a:t>
            </a:r>
            <a:r>
              <a:rPr lang="en-US" sz="1200" kern="1200" dirty="0">
                <a:solidFill>
                  <a:schemeClr val="tx1"/>
                </a:solidFill>
                <a:effectLst/>
                <a:latin typeface="+mn-lt"/>
                <a:ea typeface="+mn-ea"/>
                <a:cs typeface="+mn-cs"/>
              </a:rPr>
              <a:t> may </a:t>
            </a:r>
            <a:r>
              <a:rPr lang="en-US" sz="1200" kern="1200" dirty="0" err="1">
                <a:solidFill>
                  <a:schemeClr val="tx1"/>
                </a:solidFill>
                <a:effectLst/>
                <a:latin typeface="+mn-lt"/>
                <a:ea typeface="+mn-ea"/>
                <a:cs typeface="+mn-cs"/>
              </a:rPr>
              <a:t>maraming</a:t>
            </a:r>
            <a:r>
              <a:rPr lang="en-US" sz="1200" kern="1200" dirty="0">
                <a:solidFill>
                  <a:schemeClr val="tx1"/>
                </a:solidFill>
                <a:effectLst/>
                <a:latin typeface="+mn-lt"/>
                <a:ea typeface="+mn-ea"/>
                <a:cs typeface="+mn-cs"/>
              </a:rPr>
              <a:t> cases ng XDP. XDP stands for X-linked dystonia and Parkinsonism. </a:t>
            </a:r>
            <a:r>
              <a:rPr lang="en-US" sz="1200" kern="1200" dirty="0" err="1">
                <a:solidFill>
                  <a:schemeClr val="tx1"/>
                </a:solidFill>
                <a:effectLst/>
                <a:latin typeface="+mn-lt"/>
                <a:ea typeface="+mn-ea"/>
                <a:cs typeface="+mn-cs"/>
              </a:rPr>
              <a:t>Magdulot</a:t>
            </a:r>
            <a:r>
              <a:rPr lang="en-US" sz="1200" kern="1200" dirty="0">
                <a:solidFill>
                  <a:schemeClr val="tx1"/>
                </a:solidFill>
                <a:effectLst/>
                <a:latin typeface="+mn-lt"/>
                <a:ea typeface="+mn-ea"/>
                <a:cs typeface="+mn-cs"/>
              </a:rPr>
              <a:t> ang XDP ng muscle spasms, contortions at tremors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tao</a:t>
            </a:r>
            <a:r>
              <a:rPr lang="en-US" sz="1200" kern="1200" dirty="0">
                <a:solidFill>
                  <a:schemeClr val="tx1"/>
                </a:solidFill>
                <a:effectLst/>
                <a:latin typeface="+mn-lt"/>
                <a:ea typeface="+mn-ea"/>
                <a:cs typeface="+mn-cs"/>
              </a:rPr>
              <a:t>. Ang transformations 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ay </a:t>
            </a:r>
            <a:r>
              <a:rPr lang="en-US" sz="1200" kern="1200" dirty="0" err="1">
                <a:solidFill>
                  <a:schemeClr val="tx1"/>
                </a:solidFill>
                <a:effectLst/>
                <a:latin typeface="+mn-lt"/>
                <a:ea typeface="+mn-ea"/>
                <a:cs typeface="+mn-cs"/>
              </a:rPr>
              <a:t>katulad</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mga</a:t>
            </a:r>
            <a:r>
              <a:rPr lang="en-US" sz="1200" kern="1200" dirty="0">
                <a:solidFill>
                  <a:schemeClr val="tx1"/>
                </a:solidFill>
                <a:effectLst/>
                <a:latin typeface="+mn-lt"/>
                <a:ea typeface="+mn-ea"/>
                <a:cs typeface="+mn-cs"/>
              </a:rPr>
              <a:t> symptoms ng XDP. Although there aren’t any evidence/findings of </a:t>
            </a:r>
            <a:r>
              <a:rPr lang="en-US" sz="1200" kern="1200" dirty="0" err="1">
                <a:solidFill>
                  <a:schemeClr val="tx1"/>
                </a:solidFill>
                <a:effectLst/>
                <a:latin typeface="+mn-lt"/>
                <a:ea typeface="+mn-ea"/>
                <a:cs typeface="+mn-cs"/>
              </a:rPr>
              <a:t>aswangs</a:t>
            </a:r>
            <a:r>
              <a:rPr lang="en-US" sz="1200" kern="1200" dirty="0">
                <a:solidFill>
                  <a:schemeClr val="tx1"/>
                </a:solidFill>
                <a:effectLst/>
                <a:latin typeface="+mn-lt"/>
                <a:ea typeface="+mn-ea"/>
                <a:cs typeface="+mn-cs"/>
              </a:rPr>
              <a:t> in the </a:t>
            </a:r>
            <a:r>
              <a:rPr lang="en-US" sz="1200" kern="1200" dirty="0" err="1">
                <a:solidFill>
                  <a:schemeClr val="tx1"/>
                </a:solidFill>
                <a:effectLst/>
                <a:latin typeface="+mn-lt"/>
                <a:ea typeface="+mn-ea"/>
                <a:cs typeface="+mn-cs"/>
              </a:rPr>
              <a:t>Capiz</a:t>
            </a:r>
            <a:r>
              <a:rPr lang="en-US" sz="1200" kern="1200" dirty="0">
                <a:solidFill>
                  <a:schemeClr val="tx1"/>
                </a:solidFill>
                <a:effectLst/>
                <a:latin typeface="+mn-lt"/>
                <a:ea typeface="+mn-ea"/>
                <a:cs typeface="+mn-cs"/>
              </a:rPr>
              <a:t> region, people would still affiliate XDP with </a:t>
            </a:r>
            <a:r>
              <a:rPr lang="en-US" sz="1200" kern="1200" dirty="0" err="1">
                <a:solidFill>
                  <a:schemeClr val="tx1"/>
                </a:solidFill>
                <a:effectLst/>
                <a:latin typeface="+mn-lt"/>
                <a:ea typeface="+mn-ea"/>
                <a:cs typeface="+mn-cs"/>
              </a:rPr>
              <a:t>aswangs</a:t>
            </a:r>
            <a:r>
              <a:rPr lang="en-US" sz="1200" kern="1200" dirty="0">
                <a:solidFill>
                  <a:schemeClr val="tx1"/>
                </a:solidFill>
                <a:effectLst/>
                <a:latin typeface="+mn-lt"/>
                <a:ea typeface="+mn-ea"/>
                <a:cs typeface="+mn-cs"/>
              </a:rPr>
              <a:t>. so the province has the stigma that they are the home of the </a:t>
            </a:r>
            <a:r>
              <a:rPr lang="en-US" sz="1200" kern="1200" dirty="0" err="1">
                <a:solidFill>
                  <a:schemeClr val="tx1"/>
                </a:solidFill>
                <a:effectLst/>
                <a:latin typeface="+mn-lt"/>
                <a:ea typeface="+mn-ea"/>
                <a:cs typeface="+mn-cs"/>
              </a:rPr>
              <a:t>aswangs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B4970A8D-3DE9-9849-98E0-9C94A4D8ECD4}" type="slidenum">
              <a:rPr lang="en-US" smtClean="0"/>
              <a:t>6</a:t>
            </a:fld>
            <a:endParaRPr lang="en-US"/>
          </a:p>
        </p:txBody>
      </p:sp>
    </p:spTree>
    <p:extLst>
      <p:ext uri="{BB962C8B-B14F-4D97-AF65-F5344CB8AC3E}">
        <p14:creationId xmlns:p14="http://schemas.microsoft.com/office/powerpoint/2010/main" val="512562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7. </a:t>
            </a:r>
            <a:r>
              <a:rPr lang="en-US" sz="1200" kern="1200" dirty="0" err="1">
                <a:solidFill>
                  <a:schemeClr val="tx1"/>
                </a:solidFill>
                <a:effectLst/>
                <a:latin typeface="+mn-lt"/>
                <a:ea typeface="+mn-ea"/>
                <a:cs typeface="+mn-cs"/>
              </a:rPr>
              <a:t>Impeksiyon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The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folklore is interpreted in many ways so there are a lot of stories on how to get infected and possibly become an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Maaari</a:t>
            </a:r>
            <a:r>
              <a:rPr lang="en-US" sz="1200" kern="1200" dirty="0">
                <a:solidFill>
                  <a:schemeClr val="tx1"/>
                </a:solidFill>
                <a:effectLst/>
                <a:latin typeface="+mn-lt"/>
                <a:ea typeface="+mn-ea"/>
                <a:cs typeface="+mn-cs"/>
              </a:rPr>
              <a:t> ka </a:t>
            </a:r>
            <a:r>
              <a:rPr lang="en-US" sz="1200" kern="1200" dirty="0" err="1">
                <a:solidFill>
                  <a:schemeClr val="tx1"/>
                </a:solidFill>
                <a:effectLst/>
                <a:latin typeface="+mn-lt"/>
                <a:ea typeface="+mn-ea"/>
                <a:cs typeface="+mn-cs"/>
              </a:rPr>
              <a:t>mahawaan</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nakagat</a:t>
            </a:r>
            <a:r>
              <a:rPr lang="en-US" sz="1200" kern="1200" dirty="0">
                <a:solidFill>
                  <a:schemeClr val="tx1"/>
                </a:solidFill>
                <a:effectLst/>
                <a:latin typeface="+mn-lt"/>
                <a:ea typeface="+mn-ea"/>
                <a:cs typeface="+mn-cs"/>
              </a:rPr>
              <a:t> ka 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nakagat</a:t>
            </a:r>
            <a:r>
              <a:rPr lang="en-US" sz="1200" kern="1200" dirty="0">
                <a:solidFill>
                  <a:schemeClr val="tx1"/>
                </a:solidFill>
                <a:effectLst/>
                <a:latin typeface="+mn-lt"/>
                <a:ea typeface="+mn-ea"/>
                <a:cs typeface="+mn-cs"/>
              </a:rPr>
              <a:t> ka ng </a:t>
            </a:r>
            <a:r>
              <a:rPr lang="en-US" sz="1200" kern="1200" dirty="0" err="1">
                <a:solidFill>
                  <a:schemeClr val="tx1"/>
                </a:solidFill>
                <a:effectLst/>
                <a:latin typeface="+mn-lt"/>
                <a:ea typeface="+mn-ea"/>
                <a:cs typeface="+mn-cs"/>
              </a:rPr>
              <a:t>kabag-kabag</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mailap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hayop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mayroon</a:t>
            </a:r>
            <a:r>
              <a:rPr lang="en-US" sz="1200" kern="1200" dirty="0">
                <a:solidFill>
                  <a:schemeClr val="tx1"/>
                </a:solidFill>
                <a:effectLst/>
                <a:latin typeface="+mn-lt"/>
                <a:ea typeface="+mn-ea"/>
                <a:cs typeface="+mn-cs"/>
              </a:rPr>
              <a:t> rabies. </a:t>
            </a:r>
            <a:r>
              <a:rPr lang="en-US" sz="1200" kern="1200" dirty="0" err="1">
                <a:solidFill>
                  <a:schemeClr val="tx1"/>
                </a:solidFill>
                <a:effectLst/>
                <a:latin typeface="+mn-lt"/>
                <a:ea typeface="+mn-ea"/>
                <a:cs typeface="+mn-cs"/>
              </a:rPr>
              <a:t>Ihain</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pagkain</a:t>
            </a:r>
            <a:r>
              <a:rPr lang="en-US" sz="1200" kern="1200" dirty="0">
                <a:solidFill>
                  <a:schemeClr val="tx1"/>
                </a:solidFill>
                <a:effectLst/>
                <a:latin typeface="+mn-lt"/>
                <a:ea typeface="+mn-ea"/>
                <a:cs typeface="+mn-cs"/>
              </a:rPr>
              <a:t> para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iyo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Kumakain</a:t>
            </a:r>
            <a:r>
              <a:rPr lang="en-US" sz="1200" kern="1200" dirty="0">
                <a:solidFill>
                  <a:schemeClr val="tx1"/>
                </a:solidFill>
                <a:effectLst/>
                <a:latin typeface="+mn-lt"/>
                <a:ea typeface="+mn-ea"/>
                <a:cs typeface="+mn-cs"/>
              </a:rPr>
              <a:t> ng overdeveloped </a:t>
            </a:r>
            <a:r>
              <a:rPr lang="en-US" sz="1200" kern="1200" dirty="0" err="1">
                <a:solidFill>
                  <a:schemeClr val="tx1"/>
                </a:solidFill>
                <a:effectLst/>
                <a:latin typeface="+mn-lt"/>
                <a:ea typeface="+mn-ea"/>
                <a:cs typeface="+mn-cs"/>
              </a:rPr>
              <a:t>balut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Maaari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patay</a:t>
            </a:r>
            <a:r>
              <a:rPr lang="en-US" sz="1200" kern="1200" dirty="0">
                <a:solidFill>
                  <a:schemeClr val="tx1"/>
                </a:solidFill>
                <a:effectLst/>
                <a:latin typeface="+mn-lt"/>
                <a:ea typeface="+mn-ea"/>
                <a:cs typeface="+mn-cs"/>
              </a:rPr>
              <a:t> ka or </a:t>
            </a:r>
            <a:r>
              <a:rPr lang="en-US" sz="1200" kern="1200" dirty="0" err="1">
                <a:solidFill>
                  <a:schemeClr val="tx1"/>
                </a:solidFill>
                <a:effectLst/>
                <a:latin typeface="+mn-lt"/>
                <a:ea typeface="+mn-ea"/>
                <a:cs typeface="+mn-cs"/>
              </a:rPr>
              <a:t>maging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kung </a:t>
            </a:r>
            <a:r>
              <a:rPr lang="en-US" sz="1200" kern="1200" dirty="0" err="1">
                <a:solidFill>
                  <a:schemeClr val="tx1"/>
                </a:solidFill>
                <a:effectLst/>
                <a:latin typeface="+mn-lt"/>
                <a:ea typeface="+mn-ea"/>
                <a:cs typeface="+mn-cs"/>
              </a:rPr>
              <a:t>nahawaan</a:t>
            </a:r>
            <a:r>
              <a:rPr lang="en-US" sz="1200" kern="1200" dirty="0">
                <a:solidFill>
                  <a:schemeClr val="tx1"/>
                </a:solidFill>
                <a:effectLst/>
                <a:latin typeface="+mn-lt"/>
                <a:ea typeface="+mn-ea"/>
                <a:cs typeface="+mn-cs"/>
              </a:rPr>
              <a:t> ka. so when you have an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infection, you either will die or become an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yourself</a:t>
            </a:r>
          </a:p>
          <a:p>
            <a:endParaRPr lang="en-US" dirty="0"/>
          </a:p>
        </p:txBody>
      </p:sp>
      <p:sp>
        <p:nvSpPr>
          <p:cNvPr id="4" name="Slide Number Placeholder 3"/>
          <p:cNvSpPr>
            <a:spLocks noGrp="1"/>
          </p:cNvSpPr>
          <p:nvPr>
            <p:ph type="sldNum" sz="quarter" idx="5"/>
          </p:nvPr>
        </p:nvSpPr>
        <p:spPr/>
        <p:txBody>
          <a:bodyPr/>
          <a:lstStyle/>
          <a:p>
            <a:fld id="{B4970A8D-3DE9-9849-98E0-9C94A4D8ECD4}" type="slidenum">
              <a:rPr lang="en-US" smtClean="0"/>
              <a:t>7</a:t>
            </a:fld>
            <a:endParaRPr lang="en-US"/>
          </a:p>
        </p:txBody>
      </p:sp>
    </p:spTree>
    <p:extLst>
      <p:ext uri="{BB962C8B-B14F-4D97-AF65-F5344CB8AC3E}">
        <p14:creationId xmlns:p14="http://schemas.microsoft.com/office/powerpoint/2010/main" val="31349970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8. </a:t>
            </a:r>
            <a:r>
              <a:rPr lang="en-US" sz="1200" kern="1200" dirty="0" err="1">
                <a:solidFill>
                  <a:schemeClr val="tx1"/>
                </a:solidFill>
                <a:effectLst/>
                <a:latin typeface="+mn-lt"/>
                <a:ea typeface="+mn-ea"/>
                <a:cs typeface="+mn-cs"/>
              </a:rPr>
              <a:t>Pumunta</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sementeryo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Good Friday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may </a:t>
            </a:r>
            <a:r>
              <a:rPr lang="en-US" sz="1200" kern="1200" dirty="0" err="1">
                <a:solidFill>
                  <a:schemeClr val="tx1"/>
                </a:solidFill>
                <a:effectLst/>
                <a:latin typeface="+mn-lt"/>
                <a:ea typeface="+mn-ea"/>
                <a:cs typeface="+mn-cs"/>
              </a:rPr>
              <a:t>mga</a:t>
            </a:r>
            <a:r>
              <a:rPr lang="en-US" sz="1200" kern="1200" dirty="0">
                <a:solidFill>
                  <a:schemeClr val="tx1"/>
                </a:solidFill>
                <a:effectLst/>
                <a:latin typeface="+mn-lt"/>
                <a:ea typeface="+mn-ea"/>
                <a:cs typeface="+mn-cs"/>
              </a:rPr>
              <a:t> fertilized </a:t>
            </a:r>
            <a:r>
              <a:rPr lang="en-US" sz="1200" kern="1200" dirty="0" err="1">
                <a:solidFill>
                  <a:schemeClr val="tx1"/>
                </a:solidFill>
                <a:effectLst/>
                <a:latin typeface="+mn-lt"/>
                <a:ea typeface="+mn-ea"/>
                <a:cs typeface="+mn-cs"/>
              </a:rPr>
              <a:t>itlog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Ilibing</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itlog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lupa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Tapos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maghukay</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itlog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Ilagay</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itlog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ilalim</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braso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Tapos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tumitig</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buwan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hanggang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maparam</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itlog</a:t>
            </a:r>
            <a:r>
              <a:rPr lang="en-US" sz="1200" kern="1200" dirty="0">
                <a:solidFill>
                  <a:schemeClr val="tx1"/>
                </a:solidFill>
                <a:effectLst/>
                <a:latin typeface="+mn-lt"/>
                <a:ea typeface="+mn-ea"/>
                <a:cs typeface="+mn-cs"/>
              </a:rPr>
              <a:t>. They would repeat the process every year until they become an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May </a:t>
            </a:r>
            <a:r>
              <a:rPr lang="en-US" sz="1200" kern="1200" dirty="0" err="1">
                <a:solidFill>
                  <a:schemeClr val="tx1"/>
                </a:solidFill>
                <a:effectLst/>
                <a:latin typeface="+mn-lt"/>
                <a:ea typeface="+mn-ea"/>
                <a:cs typeface="+mn-cs"/>
              </a:rPr>
              <a:t>itim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sisiw</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loob</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Kapag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namamatay</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pumasa</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sisiw</a:t>
            </a:r>
            <a:r>
              <a:rPr lang="en-US" sz="1200" kern="1200" dirty="0">
                <a:solidFill>
                  <a:schemeClr val="tx1"/>
                </a:solidFill>
                <a:effectLst/>
                <a:latin typeface="+mn-lt"/>
                <a:ea typeface="+mn-ea"/>
                <a:cs typeface="+mn-cs"/>
              </a:rPr>
              <a:t> via </a:t>
            </a:r>
            <a:r>
              <a:rPr lang="en-US" sz="1200" kern="1200" dirty="0" err="1">
                <a:solidFill>
                  <a:schemeClr val="tx1"/>
                </a:solidFill>
                <a:effectLst/>
                <a:latin typeface="+mn-lt"/>
                <a:ea typeface="+mn-ea"/>
                <a:cs typeface="+mn-cs"/>
              </a:rPr>
              <a:t>bibig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Tapos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naging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siya</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aswang</a:t>
            </a:r>
            <a:r>
              <a:rPr lang="en-US"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B4970A8D-3DE9-9849-98E0-9C94A4D8ECD4}" type="slidenum">
              <a:rPr lang="en-US" smtClean="0"/>
              <a:t>8</a:t>
            </a:fld>
            <a:endParaRPr lang="en-US"/>
          </a:p>
        </p:txBody>
      </p:sp>
    </p:spTree>
    <p:extLst>
      <p:ext uri="{BB962C8B-B14F-4D97-AF65-F5344CB8AC3E}">
        <p14:creationId xmlns:p14="http://schemas.microsoft.com/office/powerpoint/2010/main" val="8464193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9. Ang </a:t>
            </a:r>
            <a:r>
              <a:rPr lang="en-US" sz="1200" kern="1200" dirty="0" err="1">
                <a:solidFill>
                  <a:schemeClr val="tx1"/>
                </a:solidFill>
                <a:effectLst/>
                <a:latin typeface="+mn-lt"/>
                <a:ea typeface="+mn-ea"/>
                <a:cs typeface="+mn-cs"/>
              </a:rPr>
              <a:t>alamat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a:t>
            </a:r>
            <a:r>
              <a:rPr lang="en-US" sz="1200" kern="1200" dirty="0">
                <a:solidFill>
                  <a:schemeClr val="tx1"/>
                </a:solidFill>
                <a:effectLst/>
                <a:latin typeface="+mn-lt"/>
                <a:ea typeface="+mn-ea"/>
                <a:cs typeface="+mn-cs"/>
              </a:rPr>
              <a:t> Maria </a:t>
            </a:r>
            <a:r>
              <a:rPr lang="en-US" sz="1200" kern="1200" dirty="0" err="1">
                <a:solidFill>
                  <a:schemeClr val="tx1"/>
                </a:solidFill>
                <a:effectLst/>
                <a:latin typeface="+mn-lt"/>
                <a:ea typeface="+mn-ea"/>
                <a:cs typeface="+mn-cs"/>
              </a:rPr>
              <a:t>Labo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Galing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Capiz</a:t>
            </a:r>
            <a:r>
              <a:rPr lang="en-US" sz="1200" kern="1200" dirty="0">
                <a:solidFill>
                  <a:schemeClr val="tx1"/>
                </a:solidFill>
                <a:effectLst/>
                <a:latin typeface="+mn-lt"/>
                <a:ea typeface="+mn-ea"/>
                <a:cs typeface="+mn-cs"/>
              </a:rPr>
              <a:t> at may </a:t>
            </a:r>
            <a:r>
              <a:rPr lang="en-US" sz="1200" kern="1200" dirty="0" err="1">
                <a:solidFill>
                  <a:schemeClr val="tx1"/>
                </a:solidFill>
                <a:effectLst/>
                <a:latin typeface="+mn-lt"/>
                <a:ea typeface="+mn-ea"/>
                <a:cs typeface="+mn-cs"/>
              </a:rPr>
              <a:t>asawa</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anak</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Naging</a:t>
            </a:r>
            <a:r>
              <a:rPr lang="en-US" sz="1200" kern="1200" dirty="0">
                <a:solidFill>
                  <a:schemeClr val="tx1"/>
                </a:solidFill>
                <a:effectLst/>
                <a:latin typeface="+mn-lt"/>
                <a:ea typeface="+mn-ea"/>
                <a:cs typeface="+mn-cs"/>
              </a:rPr>
              <a:t> OFW </a:t>
            </a:r>
            <a:r>
              <a:rPr lang="en-US" sz="1200" kern="1200" dirty="0" err="1">
                <a:solidFill>
                  <a:schemeClr val="tx1"/>
                </a:solidFill>
                <a:effectLst/>
                <a:latin typeface="+mn-lt"/>
                <a:ea typeface="+mn-ea"/>
                <a:cs typeface="+mn-cs"/>
              </a:rPr>
              <a:t>siya</a:t>
            </a:r>
            <a:r>
              <a:rPr lang="en-US" sz="1200" kern="1200" dirty="0">
                <a:solidFill>
                  <a:schemeClr val="tx1"/>
                </a:solidFill>
                <a:effectLst/>
                <a:latin typeface="+mn-lt"/>
                <a:ea typeface="+mn-ea"/>
                <a:cs typeface="+mn-cs"/>
              </a:rPr>
              <a:t> para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pamilya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Umuwi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Pilipinas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dahil</a:t>
            </a:r>
            <a:r>
              <a:rPr lang="en-US" sz="1200" kern="1200" dirty="0">
                <a:solidFill>
                  <a:schemeClr val="tx1"/>
                </a:solidFill>
                <a:effectLst/>
                <a:latin typeface="+mn-lt"/>
                <a:ea typeface="+mn-ea"/>
                <a:cs typeface="+mn-cs"/>
              </a:rPr>
              <a:t> may </a:t>
            </a:r>
            <a:r>
              <a:rPr lang="en-US" sz="1200" kern="1200" dirty="0" err="1">
                <a:solidFill>
                  <a:schemeClr val="tx1"/>
                </a:solidFill>
                <a:effectLst/>
                <a:latin typeface="+mn-lt"/>
                <a:ea typeface="+mn-ea"/>
                <a:cs typeface="+mn-cs"/>
              </a:rPr>
              <a:t>sakit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siya</a:t>
            </a:r>
            <a:r>
              <a:rPr lang="en-US" sz="1200" kern="1200" dirty="0">
                <a:solidFill>
                  <a:schemeClr val="tx1"/>
                </a:solidFill>
                <a:effectLst/>
                <a:latin typeface="+mn-lt"/>
                <a:ea typeface="+mn-ea"/>
                <a:cs typeface="+mn-cs"/>
              </a:rPr>
              <a:t>. Isang </a:t>
            </a:r>
            <a:r>
              <a:rPr lang="en-US" sz="1200" kern="1200" dirty="0" err="1">
                <a:solidFill>
                  <a:schemeClr val="tx1"/>
                </a:solidFill>
                <a:effectLst/>
                <a:latin typeface="+mn-lt"/>
                <a:ea typeface="+mn-ea"/>
                <a:cs typeface="+mn-cs"/>
              </a:rPr>
              <a:t>araw</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bumalik</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asawa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a:t>
            </a:r>
            <a:r>
              <a:rPr lang="en-US" sz="1200" kern="1200" dirty="0">
                <a:solidFill>
                  <a:schemeClr val="tx1"/>
                </a:solidFill>
                <a:effectLst/>
                <a:latin typeface="+mn-lt"/>
                <a:ea typeface="+mn-ea"/>
                <a:cs typeface="+mn-cs"/>
              </a:rPr>
              <a:t> Maria </a:t>
            </a:r>
            <a:r>
              <a:rPr lang="en-US" sz="1200" kern="1200" dirty="0" err="1">
                <a:solidFill>
                  <a:schemeClr val="tx1"/>
                </a:solidFill>
                <a:effectLst/>
                <a:latin typeface="+mn-lt"/>
                <a:ea typeface="+mn-ea"/>
                <a:cs typeface="+mn-cs"/>
              </a:rPr>
              <a:t>mula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trabaho</a:t>
            </a:r>
            <a:r>
              <a:rPr lang="en-US" sz="1200" kern="1200" dirty="0">
                <a:solidFill>
                  <a:schemeClr val="tx1"/>
                </a:solidFill>
                <a:effectLst/>
                <a:latin typeface="+mn-lt"/>
                <a:ea typeface="+mn-ea"/>
                <a:cs typeface="+mn-cs"/>
              </a:rPr>
              <a:t> at </a:t>
            </a:r>
            <a:r>
              <a:rPr lang="en-US" sz="1200" kern="1200" dirty="0" err="1">
                <a:solidFill>
                  <a:schemeClr val="tx1"/>
                </a:solidFill>
                <a:effectLst/>
                <a:latin typeface="+mn-lt"/>
                <a:ea typeface="+mn-ea"/>
                <a:cs typeface="+mn-cs"/>
              </a:rPr>
              <a:t>nagluto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naman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a:t>
            </a:r>
            <a:r>
              <a:rPr lang="en-US" sz="1200" kern="1200" dirty="0">
                <a:solidFill>
                  <a:schemeClr val="tx1"/>
                </a:solidFill>
                <a:effectLst/>
                <a:latin typeface="+mn-lt"/>
                <a:ea typeface="+mn-ea"/>
                <a:cs typeface="+mn-cs"/>
              </a:rPr>
              <a:t> Maria ng </a:t>
            </a:r>
            <a:r>
              <a:rPr lang="en-US" sz="1200" kern="1200" dirty="0" err="1">
                <a:solidFill>
                  <a:schemeClr val="tx1"/>
                </a:solidFill>
                <a:effectLst/>
                <a:latin typeface="+mn-lt"/>
                <a:ea typeface="+mn-ea"/>
                <a:cs typeface="+mn-cs"/>
              </a:rPr>
              <a:t>hapunan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Tanong</a:t>
            </a:r>
            <a:r>
              <a:rPr lang="en-US" sz="1200" kern="1200" dirty="0">
                <a:solidFill>
                  <a:schemeClr val="tx1"/>
                </a:solidFill>
                <a:effectLst/>
                <a:latin typeface="+mn-lt"/>
                <a:ea typeface="+mn-ea"/>
                <a:cs typeface="+mn-cs"/>
              </a:rPr>
              <a:t> ng </a:t>
            </a:r>
            <a:r>
              <a:rPr lang="en-US" sz="1200" kern="1200" dirty="0" err="1">
                <a:solidFill>
                  <a:schemeClr val="tx1"/>
                </a:solidFill>
                <a:effectLst/>
                <a:latin typeface="+mn-lt"/>
                <a:ea typeface="+mn-ea"/>
                <a:cs typeface="+mn-cs"/>
              </a:rPr>
              <a:t>asawa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a:t>
            </a:r>
            <a:r>
              <a:rPr lang="en-US" sz="1200" kern="1200" dirty="0">
                <a:solidFill>
                  <a:schemeClr val="tx1"/>
                </a:solidFill>
                <a:effectLst/>
                <a:latin typeface="+mn-lt"/>
                <a:ea typeface="+mn-ea"/>
                <a:cs typeface="+mn-cs"/>
              </a:rPr>
              <a:t> Maria, </a:t>
            </a:r>
            <a:r>
              <a:rPr lang="en-US" sz="1200" kern="1200" dirty="0" err="1">
                <a:solidFill>
                  <a:schemeClr val="tx1"/>
                </a:solidFill>
                <a:effectLst/>
                <a:latin typeface="+mn-lt"/>
                <a:ea typeface="+mn-ea"/>
                <a:cs typeface="+mn-cs"/>
              </a:rPr>
              <a:t>nasaan</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mga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anak</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Ipinakita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a:t>
            </a:r>
            <a:r>
              <a:rPr lang="en-US" sz="1200" kern="1200" dirty="0">
                <a:solidFill>
                  <a:schemeClr val="tx1"/>
                </a:solidFill>
                <a:effectLst/>
                <a:latin typeface="+mn-lt"/>
                <a:ea typeface="+mn-ea"/>
                <a:cs typeface="+mn-cs"/>
              </a:rPr>
              <a:t> Maria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niluto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niya</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kanilang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mga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anak</a:t>
            </a:r>
            <a:r>
              <a:rPr lang="en-US" sz="1200" kern="1200" dirty="0">
                <a:solidFill>
                  <a:schemeClr val="tx1"/>
                </a:solidFill>
                <a:effectLst/>
                <a:latin typeface="+mn-lt"/>
                <a:ea typeface="+mn-ea"/>
                <a:cs typeface="+mn-cs"/>
              </a:rPr>
              <a:t>. May </a:t>
            </a:r>
            <a:r>
              <a:rPr lang="en-US" sz="1200" kern="1200" dirty="0" err="1">
                <a:solidFill>
                  <a:schemeClr val="tx1"/>
                </a:solidFill>
                <a:effectLst/>
                <a:latin typeface="+mn-lt"/>
                <a:ea typeface="+mn-ea"/>
                <a:cs typeface="+mn-cs"/>
              </a:rPr>
              <a:t>malaking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hiwa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a:t>
            </a:r>
            <a:r>
              <a:rPr lang="en-US" sz="1200" kern="1200" dirty="0">
                <a:solidFill>
                  <a:schemeClr val="tx1"/>
                </a:solidFill>
                <a:effectLst/>
                <a:latin typeface="+mn-lt"/>
                <a:ea typeface="+mn-ea"/>
                <a:cs typeface="+mn-cs"/>
              </a:rPr>
              <a:t> Maria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mukha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dahil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galit</a:t>
            </a:r>
            <a:r>
              <a:rPr lang="en-US" sz="1200" kern="1200" dirty="0">
                <a:solidFill>
                  <a:schemeClr val="tx1"/>
                </a:solidFill>
                <a:effectLst/>
                <a:latin typeface="+mn-lt"/>
                <a:ea typeface="+mn-ea"/>
                <a:cs typeface="+mn-cs"/>
              </a:rPr>
              <a:t> ang </a:t>
            </a:r>
            <a:r>
              <a:rPr lang="en-US" sz="1200" kern="1200" dirty="0" err="1">
                <a:solidFill>
                  <a:schemeClr val="tx1"/>
                </a:solidFill>
                <a:effectLst/>
                <a:latin typeface="+mn-lt"/>
                <a:ea typeface="+mn-ea"/>
                <a:cs typeface="+mn-cs"/>
              </a:rPr>
              <a:t>asawa</a:t>
            </a:r>
            <a:r>
              <a:rPr lang="en-US" sz="1200" kern="1200" dirty="0">
                <a:solidFill>
                  <a:schemeClr val="tx1"/>
                </a:solidFill>
                <a:effectLst/>
                <a:latin typeface="+mn-lt"/>
                <a:ea typeface="+mn-ea"/>
                <a:cs typeface="+mn-cs"/>
              </a:rPr>
              <a:t> kay Maria. There were many variations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istorya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tungkol</a:t>
            </a:r>
            <a:r>
              <a:rPr lang="en-US" sz="1200" kern="1200" dirty="0">
                <a:solidFill>
                  <a:schemeClr val="tx1"/>
                </a:solidFill>
                <a:effectLst/>
                <a:latin typeface="+mn-lt"/>
                <a:ea typeface="+mn-ea"/>
                <a:cs typeface="+mn-cs"/>
              </a:rPr>
              <a:t> Maria </a:t>
            </a:r>
            <a:r>
              <a:rPr lang="en-US" sz="1200" kern="1200" dirty="0" err="1">
                <a:solidFill>
                  <a:schemeClr val="tx1"/>
                </a:solidFill>
                <a:effectLst/>
                <a:latin typeface="+mn-lt"/>
                <a:ea typeface="+mn-ea"/>
                <a:cs typeface="+mn-cs"/>
              </a:rPr>
              <a:t>Labo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buong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Pilipinas</a:t>
            </a:r>
            <a:r>
              <a:rPr lang="en-US" sz="1200" kern="1200" dirty="0">
                <a:solidFill>
                  <a:schemeClr val="tx1"/>
                </a:solidFill>
                <a:effectLst/>
                <a:latin typeface="+mn-lt"/>
                <a:ea typeface="+mn-ea"/>
                <a:cs typeface="+mn-cs"/>
              </a:rPr>
              <a:t>.  Kaya, since it is an urban legend, you can choose what to believe on who is Maria </a:t>
            </a:r>
            <a:r>
              <a:rPr lang="en-US" sz="1200" kern="1200" dirty="0" err="1">
                <a:solidFill>
                  <a:schemeClr val="tx1"/>
                </a:solidFill>
                <a:effectLst/>
                <a:latin typeface="+mn-lt"/>
                <a:ea typeface="+mn-ea"/>
                <a:cs typeface="+mn-cs"/>
              </a:rPr>
              <a:t>Labo</a:t>
            </a:r>
            <a:r>
              <a:rPr lang="en-US" sz="1200" kern="1200" dirty="0">
                <a:solidFill>
                  <a:schemeClr val="tx1"/>
                </a:solidFill>
                <a:effectLst/>
                <a:latin typeface="+mn-lt"/>
                <a:ea typeface="+mn-ea"/>
                <a:cs typeface="+mn-cs"/>
              </a:rPr>
              <a:t>. also may horror movie about her story</a:t>
            </a:r>
          </a:p>
          <a:p>
            <a:endParaRPr lang="en-US" dirty="0"/>
          </a:p>
        </p:txBody>
      </p:sp>
      <p:sp>
        <p:nvSpPr>
          <p:cNvPr id="4" name="Slide Number Placeholder 3"/>
          <p:cNvSpPr>
            <a:spLocks noGrp="1"/>
          </p:cNvSpPr>
          <p:nvPr>
            <p:ph type="sldNum" sz="quarter" idx="5"/>
          </p:nvPr>
        </p:nvSpPr>
        <p:spPr/>
        <p:txBody>
          <a:bodyPr/>
          <a:lstStyle/>
          <a:p>
            <a:fld id="{B4970A8D-3DE9-9849-98E0-9C94A4D8ECD4}" type="slidenum">
              <a:rPr lang="en-US" smtClean="0"/>
              <a:t>9</a:t>
            </a:fld>
            <a:endParaRPr lang="en-US"/>
          </a:p>
        </p:txBody>
      </p:sp>
    </p:spTree>
    <p:extLst>
      <p:ext uri="{BB962C8B-B14F-4D97-AF65-F5344CB8AC3E}">
        <p14:creationId xmlns:p14="http://schemas.microsoft.com/office/powerpoint/2010/main" val="278716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870213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485550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491274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96234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704907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658678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813609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70514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324120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225433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9902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79852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9285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1986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207000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49024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11/20/19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6634861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D2C33-57B9-AF43-A6CD-200A52143864}"/>
              </a:ext>
            </a:extLst>
          </p:cNvPr>
          <p:cNvSpPr>
            <a:spLocks noGrp="1"/>
          </p:cNvSpPr>
          <p:nvPr>
            <p:ph type="ctrTitle"/>
          </p:nvPr>
        </p:nvSpPr>
        <p:spPr>
          <a:xfrm>
            <a:off x="1304103" y="1318591"/>
            <a:ext cx="5800929" cy="4220820"/>
          </a:xfrm>
        </p:spPr>
        <p:txBody>
          <a:bodyPr anchor="ctr">
            <a:normAutofit/>
          </a:bodyPr>
          <a:lstStyle/>
          <a:p>
            <a:pPr algn="r"/>
            <a:r>
              <a:rPr lang="en-US" sz="6600">
                <a:solidFill>
                  <a:schemeClr val="tx2">
                    <a:lumMod val="75000"/>
                  </a:schemeClr>
                </a:solidFill>
              </a:rPr>
              <a:t>Aswang</a:t>
            </a:r>
          </a:p>
        </p:txBody>
      </p:sp>
      <p:sp>
        <p:nvSpPr>
          <p:cNvPr id="3" name="Subtitle 2">
            <a:extLst>
              <a:ext uri="{FF2B5EF4-FFF2-40B4-BE49-F238E27FC236}">
                <a16:creationId xmlns:a16="http://schemas.microsoft.com/office/drawing/2014/main" id="{6DFAE8DE-32FE-DA49-8612-C80AA34261C6}"/>
              </a:ext>
            </a:extLst>
          </p:cNvPr>
          <p:cNvSpPr>
            <a:spLocks noGrp="1"/>
          </p:cNvSpPr>
          <p:nvPr>
            <p:ph type="subTitle" idx="1"/>
          </p:nvPr>
        </p:nvSpPr>
        <p:spPr>
          <a:xfrm>
            <a:off x="7855048" y="1871831"/>
            <a:ext cx="3084569" cy="3199806"/>
          </a:xfrm>
        </p:spPr>
        <p:txBody>
          <a:bodyPr anchor="ctr">
            <a:normAutofit/>
          </a:bodyPr>
          <a:lstStyle/>
          <a:p>
            <a:r>
              <a:rPr lang="en-US">
                <a:solidFill>
                  <a:schemeClr val="tx2">
                    <a:lumMod val="75000"/>
                  </a:schemeClr>
                </a:solidFill>
              </a:rPr>
              <a:t>By: Sheena Torres</a:t>
            </a:r>
          </a:p>
          <a:p>
            <a:r>
              <a:rPr lang="en-US">
                <a:solidFill>
                  <a:schemeClr val="tx2">
                    <a:lumMod val="75000"/>
                  </a:schemeClr>
                </a:solidFill>
              </a:rPr>
              <a:t>FIL 201 Seksyon 2</a:t>
            </a:r>
          </a:p>
        </p:txBody>
      </p:sp>
    </p:spTree>
    <p:extLst>
      <p:ext uri="{BB962C8B-B14F-4D97-AF65-F5344CB8AC3E}">
        <p14:creationId xmlns:p14="http://schemas.microsoft.com/office/powerpoint/2010/main" val="4250011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9112F-F227-5F43-A6BC-4A9DB89C60E9}"/>
              </a:ext>
            </a:extLst>
          </p:cNvPr>
          <p:cNvSpPr>
            <a:spLocks noGrp="1"/>
          </p:cNvSpPr>
          <p:nvPr>
            <p:ph type="title"/>
          </p:nvPr>
        </p:nvSpPr>
        <p:spPr>
          <a:xfrm>
            <a:off x="1687669" y="624110"/>
            <a:ext cx="4137059" cy="1280890"/>
          </a:xfrm>
        </p:spPr>
        <p:txBody>
          <a:bodyPr>
            <a:normAutofit/>
          </a:bodyPr>
          <a:lstStyle/>
          <a:p>
            <a:r>
              <a:rPr lang="en-US" sz="3200"/>
              <a:t>Aswang Festival</a:t>
            </a:r>
          </a:p>
        </p:txBody>
      </p:sp>
      <p:sp>
        <p:nvSpPr>
          <p:cNvPr id="3" name="Content Placeholder 2">
            <a:extLst>
              <a:ext uri="{FF2B5EF4-FFF2-40B4-BE49-F238E27FC236}">
                <a16:creationId xmlns:a16="http://schemas.microsoft.com/office/drawing/2014/main" id="{B1037B20-3244-2E42-A899-9B307E4846D8}"/>
              </a:ext>
            </a:extLst>
          </p:cNvPr>
          <p:cNvSpPr>
            <a:spLocks noGrp="1"/>
          </p:cNvSpPr>
          <p:nvPr>
            <p:ph idx="1"/>
          </p:nvPr>
        </p:nvSpPr>
        <p:spPr>
          <a:xfrm>
            <a:off x="1683956" y="2133600"/>
            <a:ext cx="4140772" cy="3777622"/>
          </a:xfrm>
        </p:spPr>
        <p:txBody>
          <a:bodyPr>
            <a:normAutofit/>
          </a:bodyPr>
          <a:lstStyle/>
          <a:p>
            <a:pPr>
              <a:lnSpc>
                <a:spcPct val="90000"/>
              </a:lnSpc>
            </a:pPr>
            <a:r>
              <a:rPr lang="en-US" dirty="0">
                <a:solidFill>
                  <a:srgbClr val="000000"/>
                </a:solidFill>
              </a:rPr>
              <a:t>October 29, 2004</a:t>
            </a:r>
          </a:p>
          <a:p>
            <a:pPr>
              <a:lnSpc>
                <a:spcPct val="90000"/>
              </a:lnSpc>
            </a:pPr>
            <a:r>
              <a:rPr lang="en-US" dirty="0">
                <a:solidFill>
                  <a:srgbClr val="000000"/>
                </a:solidFill>
              </a:rPr>
              <a:t>Organized by non-governmental group, </a:t>
            </a:r>
            <a:r>
              <a:rPr lang="en-US" dirty="0" err="1">
                <a:solidFill>
                  <a:srgbClr val="000000"/>
                </a:solidFill>
              </a:rPr>
              <a:t>Dugo</a:t>
            </a:r>
            <a:r>
              <a:rPr lang="en-US" dirty="0">
                <a:solidFill>
                  <a:srgbClr val="000000"/>
                </a:solidFill>
              </a:rPr>
              <a:t> </a:t>
            </a:r>
            <a:r>
              <a:rPr lang="en-US" dirty="0" err="1">
                <a:solidFill>
                  <a:srgbClr val="000000"/>
                </a:solidFill>
              </a:rPr>
              <a:t>Capiznon</a:t>
            </a:r>
            <a:r>
              <a:rPr lang="en-US" dirty="0">
                <a:solidFill>
                  <a:srgbClr val="000000"/>
                </a:solidFill>
              </a:rPr>
              <a:t> Incorporated</a:t>
            </a:r>
          </a:p>
          <a:p>
            <a:pPr>
              <a:lnSpc>
                <a:spcPct val="90000"/>
              </a:lnSpc>
            </a:pPr>
            <a:r>
              <a:rPr lang="en-US" dirty="0">
                <a:solidFill>
                  <a:srgbClr val="000000"/>
                </a:solidFill>
              </a:rPr>
              <a:t>Halloween-like festival </a:t>
            </a:r>
          </a:p>
          <a:p>
            <a:pPr>
              <a:lnSpc>
                <a:spcPct val="90000"/>
              </a:lnSpc>
            </a:pPr>
            <a:r>
              <a:rPr lang="en-US" dirty="0">
                <a:solidFill>
                  <a:srgbClr val="000000"/>
                </a:solidFill>
              </a:rPr>
              <a:t>Condemned by the Catholic hierarchy, as an act of adoring the devil</a:t>
            </a:r>
          </a:p>
          <a:p>
            <a:pPr>
              <a:lnSpc>
                <a:spcPct val="90000"/>
              </a:lnSpc>
            </a:pPr>
            <a:r>
              <a:rPr lang="en-US" dirty="0">
                <a:solidFill>
                  <a:srgbClr val="000000"/>
                </a:solidFill>
              </a:rPr>
              <a:t>The controversial festival stopped when Vicente Bermejo assumed as mayor of </a:t>
            </a:r>
            <a:r>
              <a:rPr lang="en-US" dirty="0" err="1">
                <a:solidFill>
                  <a:srgbClr val="000000"/>
                </a:solidFill>
              </a:rPr>
              <a:t>Roxas</a:t>
            </a:r>
            <a:r>
              <a:rPr lang="en-US" dirty="0">
                <a:solidFill>
                  <a:srgbClr val="000000"/>
                </a:solidFill>
              </a:rPr>
              <a:t> City in July 2007</a:t>
            </a:r>
          </a:p>
        </p:txBody>
      </p:sp>
      <p:pic>
        <p:nvPicPr>
          <p:cNvPr id="4" name="Picture 3">
            <a:extLst>
              <a:ext uri="{FF2B5EF4-FFF2-40B4-BE49-F238E27FC236}">
                <a16:creationId xmlns:a16="http://schemas.microsoft.com/office/drawing/2014/main" id="{B53880EF-C6B7-7F4A-8F6C-091D8437FC10}"/>
              </a:ext>
            </a:extLst>
          </p:cNvPr>
          <p:cNvPicPr>
            <a:picLocks noChangeAspect="1"/>
          </p:cNvPicPr>
          <p:nvPr/>
        </p:nvPicPr>
        <p:blipFill>
          <a:blip r:embed="rId3"/>
          <a:stretch>
            <a:fillRect/>
          </a:stretch>
        </p:blipFill>
        <p:spPr>
          <a:xfrm>
            <a:off x="6091916" y="1735709"/>
            <a:ext cx="5451627" cy="3066540"/>
          </a:xfrm>
          <a:prstGeom prst="rect">
            <a:avLst/>
          </a:prstGeom>
        </p:spPr>
      </p:pic>
    </p:spTree>
    <p:extLst>
      <p:ext uri="{BB962C8B-B14F-4D97-AF65-F5344CB8AC3E}">
        <p14:creationId xmlns:p14="http://schemas.microsoft.com/office/powerpoint/2010/main" val="12582984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82178-713C-6843-9121-5474BD37740A}"/>
              </a:ext>
            </a:extLst>
          </p:cNvPr>
          <p:cNvSpPr>
            <a:spLocks noGrp="1"/>
          </p:cNvSpPr>
          <p:nvPr>
            <p:ph type="title"/>
          </p:nvPr>
        </p:nvSpPr>
        <p:spPr>
          <a:xfrm>
            <a:off x="1687669" y="624110"/>
            <a:ext cx="4137059" cy="1280890"/>
          </a:xfrm>
        </p:spPr>
        <p:txBody>
          <a:bodyPr>
            <a:normAutofit/>
          </a:bodyPr>
          <a:lstStyle/>
          <a:p>
            <a:r>
              <a:rPr lang="en-US" sz="3200"/>
              <a:t>The Aswang Phenomenon</a:t>
            </a:r>
          </a:p>
        </p:txBody>
      </p:sp>
      <p:sp>
        <p:nvSpPr>
          <p:cNvPr id="3" name="Content Placeholder 2">
            <a:extLst>
              <a:ext uri="{FF2B5EF4-FFF2-40B4-BE49-F238E27FC236}">
                <a16:creationId xmlns:a16="http://schemas.microsoft.com/office/drawing/2014/main" id="{8066006A-0990-BE4C-AC1D-91BA723CB62E}"/>
              </a:ext>
            </a:extLst>
          </p:cNvPr>
          <p:cNvSpPr>
            <a:spLocks noGrp="1"/>
          </p:cNvSpPr>
          <p:nvPr>
            <p:ph idx="1"/>
          </p:nvPr>
        </p:nvSpPr>
        <p:spPr>
          <a:xfrm>
            <a:off x="1683956" y="2133600"/>
            <a:ext cx="4140772" cy="3777622"/>
          </a:xfrm>
        </p:spPr>
        <p:txBody>
          <a:bodyPr>
            <a:normAutofit/>
          </a:bodyPr>
          <a:lstStyle/>
          <a:p>
            <a:r>
              <a:rPr lang="en-US">
                <a:solidFill>
                  <a:srgbClr val="000000"/>
                </a:solidFill>
              </a:rPr>
              <a:t>Documentary about the Aswang by Jordan Clark</a:t>
            </a:r>
          </a:p>
          <a:p>
            <a:r>
              <a:rPr lang="en-US">
                <a:solidFill>
                  <a:srgbClr val="000000"/>
                </a:solidFill>
              </a:rPr>
              <a:t>Traces the origin of the Aswang myth in the Philippines, and how it became embedded in Philippine society</a:t>
            </a:r>
          </a:p>
        </p:txBody>
      </p:sp>
      <p:pic>
        <p:nvPicPr>
          <p:cNvPr id="4" name="Picture 3">
            <a:extLst>
              <a:ext uri="{FF2B5EF4-FFF2-40B4-BE49-F238E27FC236}">
                <a16:creationId xmlns:a16="http://schemas.microsoft.com/office/drawing/2014/main" id="{27D78525-6884-2D46-BAF4-94F371328953}"/>
              </a:ext>
            </a:extLst>
          </p:cNvPr>
          <p:cNvPicPr>
            <a:picLocks noChangeAspect="1"/>
          </p:cNvPicPr>
          <p:nvPr/>
        </p:nvPicPr>
        <p:blipFill>
          <a:blip r:embed="rId3"/>
          <a:stretch>
            <a:fillRect/>
          </a:stretch>
        </p:blipFill>
        <p:spPr>
          <a:xfrm>
            <a:off x="6843265" y="645106"/>
            <a:ext cx="3948929" cy="5247747"/>
          </a:xfrm>
          <a:prstGeom prst="rect">
            <a:avLst/>
          </a:prstGeom>
        </p:spPr>
      </p:pic>
    </p:spTree>
    <p:extLst>
      <p:ext uri="{BB962C8B-B14F-4D97-AF65-F5344CB8AC3E}">
        <p14:creationId xmlns:p14="http://schemas.microsoft.com/office/powerpoint/2010/main" val="4615259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8CD25866-F15D-40A4-AEC5-47C044637A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73" name="Freeform 11">
              <a:extLst>
                <a:ext uri="{FF2B5EF4-FFF2-40B4-BE49-F238E27FC236}">
                  <a16:creationId xmlns:a16="http://schemas.microsoft.com/office/drawing/2014/main" id="{DCB8E995-36E8-40B6-82D4-F52DE2987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1" name="Freeform 12">
              <a:extLst>
                <a:ext uri="{FF2B5EF4-FFF2-40B4-BE49-F238E27FC236}">
                  <a16:creationId xmlns:a16="http://schemas.microsoft.com/office/drawing/2014/main" id="{DF54AEB5-68B5-46AE-B8F0-EEBE5DFED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2" name="Freeform 13">
              <a:extLst>
                <a:ext uri="{FF2B5EF4-FFF2-40B4-BE49-F238E27FC236}">
                  <a16:creationId xmlns:a16="http://schemas.microsoft.com/office/drawing/2014/main" id="{E3F708CB-F094-4EE7-8AD5-A462F1DF8B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3" name="Freeform 14">
              <a:extLst>
                <a:ext uri="{FF2B5EF4-FFF2-40B4-BE49-F238E27FC236}">
                  <a16:creationId xmlns:a16="http://schemas.microsoft.com/office/drawing/2014/main" id="{ECFCFB22-E8B5-4FAC-A354-E7E0CE6F2B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4" name="Freeform 15">
              <a:extLst>
                <a:ext uri="{FF2B5EF4-FFF2-40B4-BE49-F238E27FC236}">
                  <a16:creationId xmlns:a16="http://schemas.microsoft.com/office/drawing/2014/main" id="{ED1DB3B4-A6DC-476F-986E-DF361EE84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5" name="Freeform 16">
              <a:extLst>
                <a:ext uri="{FF2B5EF4-FFF2-40B4-BE49-F238E27FC236}">
                  <a16:creationId xmlns:a16="http://schemas.microsoft.com/office/drawing/2014/main" id="{4EE13DFA-3489-4DE6-9154-34D9CB400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6" name="Freeform 17">
              <a:extLst>
                <a:ext uri="{FF2B5EF4-FFF2-40B4-BE49-F238E27FC236}">
                  <a16:creationId xmlns:a16="http://schemas.microsoft.com/office/drawing/2014/main" id="{5CD12D51-F9A8-4CC9-B9C9-206EAFD8C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7" name="Freeform 18">
              <a:extLst>
                <a:ext uri="{FF2B5EF4-FFF2-40B4-BE49-F238E27FC236}">
                  <a16:creationId xmlns:a16="http://schemas.microsoft.com/office/drawing/2014/main" id="{266B326C-1178-40F9-A265-6067D363B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8" name="Freeform 19">
              <a:extLst>
                <a:ext uri="{FF2B5EF4-FFF2-40B4-BE49-F238E27FC236}">
                  <a16:creationId xmlns:a16="http://schemas.microsoft.com/office/drawing/2014/main" id="{12F3B319-F00B-4755-BC54-95511E21D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9" name="Freeform 20">
              <a:extLst>
                <a:ext uri="{FF2B5EF4-FFF2-40B4-BE49-F238E27FC236}">
                  <a16:creationId xmlns:a16="http://schemas.microsoft.com/office/drawing/2014/main" id="{3079D7BD-8A3F-47F6-8407-D9DA96FF35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20" name="Freeform 21">
              <a:extLst>
                <a:ext uri="{FF2B5EF4-FFF2-40B4-BE49-F238E27FC236}">
                  <a16:creationId xmlns:a16="http://schemas.microsoft.com/office/drawing/2014/main" id="{1F97C31C-8585-43FB-924B-8ADD65123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1" name="Freeform 22">
              <a:extLst>
                <a:ext uri="{FF2B5EF4-FFF2-40B4-BE49-F238E27FC236}">
                  <a16:creationId xmlns:a16="http://schemas.microsoft.com/office/drawing/2014/main" id="{A33E1C89-7E74-49BF-A5D1-9A352ED03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3" name="Group 22">
            <a:extLst>
              <a:ext uri="{FF2B5EF4-FFF2-40B4-BE49-F238E27FC236}">
                <a16:creationId xmlns:a16="http://schemas.microsoft.com/office/drawing/2014/main" id="{0C4A17ED-96AA-44A6-A050-E1A7A1CDD9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74" name="Freeform 27">
              <a:extLst>
                <a:ext uri="{FF2B5EF4-FFF2-40B4-BE49-F238E27FC236}">
                  <a16:creationId xmlns:a16="http://schemas.microsoft.com/office/drawing/2014/main" id="{FBB2A87E-3E24-4A6F-9FD8-0F1436D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5" name="Freeform 28">
              <a:extLst>
                <a:ext uri="{FF2B5EF4-FFF2-40B4-BE49-F238E27FC236}">
                  <a16:creationId xmlns:a16="http://schemas.microsoft.com/office/drawing/2014/main" id="{257F945B-2AA3-4328-BFF5-20DE64011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6" name="Freeform 29">
              <a:extLst>
                <a:ext uri="{FF2B5EF4-FFF2-40B4-BE49-F238E27FC236}">
                  <a16:creationId xmlns:a16="http://schemas.microsoft.com/office/drawing/2014/main" id="{E1A7230F-6A6F-403C-9D83-7176E2852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7" name="Freeform 30">
              <a:extLst>
                <a:ext uri="{FF2B5EF4-FFF2-40B4-BE49-F238E27FC236}">
                  <a16:creationId xmlns:a16="http://schemas.microsoft.com/office/drawing/2014/main" id="{E33E315A-9CB0-460E-A8B7-0A064BBFA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8" name="Freeform 31">
              <a:extLst>
                <a:ext uri="{FF2B5EF4-FFF2-40B4-BE49-F238E27FC236}">
                  <a16:creationId xmlns:a16="http://schemas.microsoft.com/office/drawing/2014/main" id="{22CAAD33-CFAD-4E61-82AE-0C6F83853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29" name="Freeform 32">
              <a:extLst>
                <a:ext uri="{FF2B5EF4-FFF2-40B4-BE49-F238E27FC236}">
                  <a16:creationId xmlns:a16="http://schemas.microsoft.com/office/drawing/2014/main" id="{1A20E13C-2540-4000-A13B-8F781100E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30" name="Freeform 33">
              <a:extLst>
                <a:ext uri="{FF2B5EF4-FFF2-40B4-BE49-F238E27FC236}">
                  <a16:creationId xmlns:a16="http://schemas.microsoft.com/office/drawing/2014/main" id="{51EF0A01-E03D-448B-B12E-D5BFC6D0D2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1" name="Freeform 34">
              <a:extLst>
                <a:ext uri="{FF2B5EF4-FFF2-40B4-BE49-F238E27FC236}">
                  <a16:creationId xmlns:a16="http://schemas.microsoft.com/office/drawing/2014/main" id="{58286A03-168E-477B-8876-2C53E4950D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2" name="Freeform 35">
              <a:extLst>
                <a:ext uri="{FF2B5EF4-FFF2-40B4-BE49-F238E27FC236}">
                  <a16:creationId xmlns:a16="http://schemas.microsoft.com/office/drawing/2014/main" id="{3DFFC705-1899-4E4C-AE76-F85BAF2F6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3" name="Freeform 36">
              <a:extLst>
                <a:ext uri="{FF2B5EF4-FFF2-40B4-BE49-F238E27FC236}">
                  <a16:creationId xmlns:a16="http://schemas.microsoft.com/office/drawing/2014/main" id="{01C9598D-BDF6-4A24-83B6-4DCA4D134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4" name="Freeform 37">
              <a:extLst>
                <a:ext uri="{FF2B5EF4-FFF2-40B4-BE49-F238E27FC236}">
                  <a16:creationId xmlns:a16="http://schemas.microsoft.com/office/drawing/2014/main" id="{950C8213-67CD-4DEF-AA44-8BB31013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5" name="Freeform 38">
              <a:extLst>
                <a:ext uri="{FF2B5EF4-FFF2-40B4-BE49-F238E27FC236}">
                  <a16:creationId xmlns:a16="http://schemas.microsoft.com/office/drawing/2014/main" id="{2016FE1D-E3EB-4CF6-809B-159872CC7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37" name="Rectangle 36">
            <a:extLst>
              <a:ext uri="{FF2B5EF4-FFF2-40B4-BE49-F238E27FC236}">
                <a16:creationId xmlns:a16="http://schemas.microsoft.com/office/drawing/2014/main" id="{CE6C63DC-BAE4-42B6-8FDF-F6467C2D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9" name="Freeform 6">
            <a:extLst>
              <a:ext uri="{FF2B5EF4-FFF2-40B4-BE49-F238E27FC236}">
                <a16:creationId xmlns:a16="http://schemas.microsoft.com/office/drawing/2014/main" id="{5BD23F8E-2E78-4C84-8EFB-FE6C8ACB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41" name="Rectangle 40">
            <a:extLst>
              <a:ext uri="{FF2B5EF4-FFF2-40B4-BE49-F238E27FC236}">
                <a16:creationId xmlns:a16="http://schemas.microsoft.com/office/drawing/2014/main" id="{57ABABA7-0420-4200-9B65-1C1967CE9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A317EBE3-FF86-4DA1-BC9A-331F7F214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grpSp>
        <p:nvGrpSpPr>
          <p:cNvPr id="45" name="Group 44">
            <a:extLst>
              <a:ext uri="{FF2B5EF4-FFF2-40B4-BE49-F238E27FC236}">
                <a16:creationId xmlns:a16="http://schemas.microsoft.com/office/drawing/2014/main" id="{7A03E380-9CD1-4ABA-A763-9F9D252B89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009967" y="0"/>
            <a:ext cx="6176982" cy="6853245"/>
            <a:chOff x="2487613" y="285750"/>
            <a:chExt cx="2428876" cy="5654676"/>
          </a:xfrm>
          <a:solidFill>
            <a:schemeClr val="bg2">
              <a:lumMod val="90000"/>
            </a:schemeClr>
          </a:solidFill>
        </p:grpSpPr>
        <p:sp>
          <p:nvSpPr>
            <p:cNvPr id="46" name="Freeform 11">
              <a:extLst>
                <a:ext uri="{FF2B5EF4-FFF2-40B4-BE49-F238E27FC236}">
                  <a16:creationId xmlns:a16="http://schemas.microsoft.com/office/drawing/2014/main" id="{66E01B84-4C2B-4DE5-90C8-9C4001A75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47" name="Freeform 12">
              <a:extLst>
                <a:ext uri="{FF2B5EF4-FFF2-40B4-BE49-F238E27FC236}">
                  <a16:creationId xmlns:a16="http://schemas.microsoft.com/office/drawing/2014/main" id="{64CE5A7A-D5C5-4FE5-860C-0B5748FDE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48" name="Freeform 13">
              <a:extLst>
                <a:ext uri="{FF2B5EF4-FFF2-40B4-BE49-F238E27FC236}">
                  <a16:creationId xmlns:a16="http://schemas.microsoft.com/office/drawing/2014/main" id="{016A7D2A-6EEA-47B8-A763-7D82E41B3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49" name="Freeform 14">
              <a:extLst>
                <a:ext uri="{FF2B5EF4-FFF2-40B4-BE49-F238E27FC236}">
                  <a16:creationId xmlns:a16="http://schemas.microsoft.com/office/drawing/2014/main" id="{E758F6E7-6DEC-48D0-ACB1-E5E26B13E6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50" name="Freeform 15">
              <a:extLst>
                <a:ext uri="{FF2B5EF4-FFF2-40B4-BE49-F238E27FC236}">
                  <a16:creationId xmlns:a16="http://schemas.microsoft.com/office/drawing/2014/main" id="{B56657FF-C027-42E7-859B-902929B6FA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51" name="Freeform 16">
              <a:extLst>
                <a:ext uri="{FF2B5EF4-FFF2-40B4-BE49-F238E27FC236}">
                  <a16:creationId xmlns:a16="http://schemas.microsoft.com/office/drawing/2014/main" id="{79047F2A-5978-46C6-B3A2-54AAC2136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52" name="Freeform 17">
              <a:extLst>
                <a:ext uri="{FF2B5EF4-FFF2-40B4-BE49-F238E27FC236}">
                  <a16:creationId xmlns:a16="http://schemas.microsoft.com/office/drawing/2014/main" id="{F3BE8FD1-0A72-4640-AC7A-2E057273F8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53" name="Freeform 18">
              <a:extLst>
                <a:ext uri="{FF2B5EF4-FFF2-40B4-BE49-F238E27FC236}">
                  <a16:creationId xmlns:a16="http://schemas.microsoft.com/office/drawing/2014/main" id="{752FC782-A372-4D11-B20D-958955E56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54" name="Freeform 19">
              <a:extLst>
                <a:ext uri="{FF2B5EF4-FFF2-40B4-BE49-F238E27FC236}">
                  <a16:creationId xmlns:a16="http://schemas.microsoft.com/office/drawing/2014/main" id="{AA00B2F1-BEE2-444A-8249-C8E3212CA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4" y="468286"/>
              <a:ext cx="1768475" cy="4262464"/>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55" name="Freeform 20">
              <a:extLst>
                <a:ext uri="{FF2B5EF4-FFF2-40B4-BE49-F238E27FC236}">
                  <a16:creationId xmlns:a16="http://schemas.microsoft.com/office/drawing/2014/main" id="{E7F5747E-514B-4CF7-B6B0-DAD7149097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56" name="Freeform 21">
              <a:extLst>
                <a:ext uri="{FF2B5EF4-FFF2-40B4-BE49-F238E27FC236}">
                  <a16:creationId xmlns:a16="http://schemas.microsoft.com/office/drawing/2014/main" id="{931614BB-1593-40ED-8113-2BD11870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75" name="Freeform 22">
              <a:extLst>
                <a:ext uri="{FF2B5EF4-FFF2-40B4-BE49-F238E27FC236}">
                  <a16:creationId xmlns:a16="http://schemas.microsoft.com/office/drawing/2014/main" id="{2691871F-F15C-4E19-BC9C-78E5748D74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sp>
        <p:nvSpPr>
          <p:cNvPr id="4" name="Title 3">
            <a:extLst>
              <a:ext uri="{FF2B5EF4-FFF2-40B4-BE49-F238E27FC236}">
                <a16:creationId xmlns:a16="http://schemas.microsoft.com/office/drawing/2014/main" id="{C9060E87-97C1-904F-982E-8FC35F047A70}"/>
              </a:ext>
            </a:extLst>
          </p:cNvPr>
          <p:cNvSpPr>
            <a:spLocks noGrp="1"/>
          </p:cNvSpPr>
          <p:nvPr>
            <p:ph type="title"/>
          </p:nvPr>
        </p:nvSpPr>
        <p:spPr>
          <a:xfrm>
            <a:off x="1304103" y="1318591"/>
            <a:ext cx="5800929" cy="4220820"/>
          </a:xfrm>
        </p:spPr>
        <p:txBody>
          <a:bodyPr vert="horz" lIns="91440" tIns="45720" rIns="91440" bIns="45720" rtlCol="0" anchor="ctr">
            <a:normAutofit/>
          </a:bodyPr>
          <a:lstStyle/>
          <a:p>
            <a:pPr algn="r"/>
            <a:r>
              <a:rPr lang="en-US" sz="6600">
                <a:solidFill>
                  <a:schemeClr val="tx2">
                    <a:lumMod val="75000"/>
                  </a:schemeClr>
                </a:solidFill>
              </a:rPr>
              <a:t>Maraming Salamat</a:t>
            </a:r>
          </a:p>
        </p:txBody>
      </p:sp>
      <p:cxnSp>
        <p:nvCxnSpPr>
          <p:cNvPr id="59" name="Straight Connector 58">
            <a:extLst>
              <a:ext uri="{FF2B5EF4-FFF2-40B4-BE49-F238E27FC236}">
                <a16:creationId xmlns:a16="http://schemas.microsoft.com/office/drawing/2014/main" id="{34D43EC1-35FA-4FC3-8526-F655CEB09D9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7196" y="1871831"/>
            <a:ext cx="0" cy="3200400"/>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3226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66F7C-4215-6A4F-A30D-571873035C71}"/>
              </a:ext>
            </a:extLst>
          </p:cNvPr>
          <p:cNvSpPr>
            <a:spLocks noGrp="1"/>
          </p:cNvSpPr>
          <p:nvPr>
            <p:ph type="title"/>
          </p:nvPr>
        </p:nvSpPr>
        <p:spPr>
          <a:xfrm>
            <a:off x="3373062" y="624110"/>
            <a:ext cx="8131550" cy="1280890"/>
          </a:xfrm>
        </p:spPr>
        <p:txBody>
          <a:bodyPr>
            <a:normAutofit/>
          </a:bodyPr>
          <a:lstStyle/>
          <a:p>
            <a:r>
              <a:rPr lang="en-US"/>
              <a:t>Ano ang Aswang?</a:t>
            </a:r>
            <a:endParaRPr lang="en-US" dirty="0"/>
          </a:p>
        </p:txBody>
      </p:sp>
      <p:sp>
        <p:nvSpPr>
          <p:cNvPr id="3" name="Content Placeholder 2">
            <a:extLst>
              <a:ext uri="{FF2B5EF4-FFF2-40B4-BE49-F238E27FC236}">
                <a16:creationId xmlns:a16="http://schemas.microsoft.com/office/drawing/2014/main" id="{7B4F1374-63E6-B344-8094-342902045FE0}"/>
              </a:ext>
            </a:extLst>
          </p:cNvPr>
          <p:cNvSpPr>
            <a:spLocks noGrp="1"/>
          </p:cNvSpPr>
          <p:nvPr>
            <p:ph idx="1"/>
          </p:nvPr>
        </p:nvSpPr>
        <p:spPr>
          <a:xfrm>
            <a:off x="3373062" y="2133600"/>
            <a:ext cx="8131550" cy="3777622"/>
          </a:xfrm>
        </p:spPr>
        <p:txBody>
          <a:bodyPr>
            <a:normAutofit/>
          </a:bodyPr>
          <a:lstStyle/>
          <a:p>
            <a:r>
              <a:rPr lang="en-US" dirty="0"/>
              <a:t>A cryptid in Filipino folklore</a:t>
            </a:r>
          </a:p>
          <a:p>
            <a:r>
              <a:rPr lang="en-US" dirty="0"/>
              <a:t>Generic term applied to all types of witches, vampires, werewolves, and ghouls</a:t>
            </a:r>
          </a:p>
          <a:p>
            <a:r>
              <a:rPr lang="en-US" dirty="0"/>
              <a:t>It is known to be a shape-shifting monster that eats human flesh</a:t>
            </a:r>
          </a:p>
          <a:p>
            <a:r>
              <a:rPr lang="en-US" dirty="0"/>
              <a:t>The Aswang represents everything that is “vile, disgusting, and evil” in Philippine society</a:t>
            </a:r>
          </a:p>
          <a:p>
            <a:r>
              <a:rPr lang="en-US" dirty="0"/>
              <a:t>Comes from Sanskrit word “asura” which means demon</a:t>
            </a:r>
          </a:p>
          <a:p>
            <a:r>
              <a:rPr lang="en-US" dirty="0"/>
              <a:t>It can also be a combination of </a:t>
            </a:r>
            <a:r>
              <a:rPr lang="en-US" dirty="0" err="1"/>
              <a:t>asin</a:t>
            </a:r>
            <a:r>
              <a:rPr lang="en-US" dirty="0"/>
              <a:t> and </a:t>
            </a:r>
            <a:r>
              <a:rPr lang="en-US" dirty="0" err="1"/>
              <a:t>bawang</a:t>
            </a:r>
            <a:r>
              <a:rPr lang="en-US" dirty="0"/>
              <a:t> (repels the aswang)</a:t>
            </a:r>
          </a:p>
        </p:txBody>
      </p:sp>
    </p:spTree>
    <p:extLst>
      <p:ext uri="{BB962C8B-B14F-4D97-AF65-F5344CB8AC3E}">
        <p14:creationId xmlns:p14="http://schemas.microsoft.com/office/powerpoint/2010/main" val="24080474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3459B-C58E-524C-82AD-CAC6CF39139E}"/>
              </a:ext>
            </a:extLst>
          </p:cNvPr>
          <p:cNvSpPr>
            <a:spLocks noGrp="1"/>
          </p:cNvSpPr>
          <p:nvPr>
            <p:ph type="title"/>
          </p:nvPr>
        </p:nvSpPr>
        <p:spPr>
          <a:xfrm>
            <a:off x="1687669" y="624110"/>
            <a:ext cx="4137059" cy="1280890"/>
          </a:xfrm>
        </p:spPr>
        <p:txBody>
          <a:bodyPr>
            <a:normAutofit/>
          </a:bodyPr>
          <a:lstStyle/>
          <a:p>
            <a:r>
              <a:rPr lang="en-US" sz="2000"/>
              <a:t>Appearance/Behavior/Special Abilities</a:t>
            </a:r>
          </a:p>
        </p:txBody>
      </p:sp>
      <p:sp>
        <p:nvSpPr>
          <p:cNvPr id="3" name="Content Placeholder 2">
            <a:extLst>
              <a:ext uri="{FF2B5EF4-FFF2-40B4-BE49-F238E27FC236}">
                <a16:creationId xmlns:a16="http://schemas.microsoft.com/office/drawing/2014/main" id="{9182D4CC-8748-B744-95F2-F8C2E468885F}"/>
              </a:ext>
            </a:extLst>
          </p:cNvPr>
          <p:cNvSpPr>
            <a:spLocks noGrp="1"/>
          </p:cNvSpPr>
          <p:nvPr>
            <p:ph idx="1"/>
          </p:nvPr>
        </p:nvSpPr>
        <p:spPr>
          <a:xfrm>
            <a:off x="1683956" y="2133600"/>
            <a:ext cx="4140772" cy="3777622"/>
          </a:xfrm>
        </p:spPr>
        <p:txBody>
          <a:bodyPr>
            <a:normAutofit/>
          </a:bodyPr>
          <a:lstStyle/>
          <a:p>
            <a:pPr>
              <a:lnSpc>
                <a:spcPct val="90000"/>
              </a:lnSpc>
            </a:pPr>
            <a:r>
              <a:rPr lang="en-US" sz="1000" dirty="0">
                <a:solidFill>
                  <a:srgbClr val="000000"/>
                </a:solidFill>
              </a:rPr>
              <a:t>During the day, they would appear as regular people</a:t>
            </a:r>
          </a:p>
          <a:p>
            <a:pPr lvl="1">
              <a:lnSpc>
                <a:spcPct val="90000"/>
              </a:lnSpc>
            </a:pPr>
            <a:r>
              <a:rPr lang="en-US" sz="1000" dirty="0">
                <a:solidFill>
                  <a:srgbClr val="000000"/>
                </a:solidFill>
              </a:rPr>
              <a:t>Shy and quiet, depicted as female</a:t>
            </a:r>
          </a:p>
          <a:p>
            <a:pPr>
              <a:lnSpc>
                <a:spcPct val="90000"/>
              </a:lnSpc>
            </a:pPr>
            <a:r>
              <a:rPr lang="en-US" sz="1000" dirty="0">
                <a:solidFill>
                  <a:srgbClr val="000000"/>
                </a:solidFill>
              </a:rPr>
              <a:t>During the night, they can shape-shift to an animal</a:t>
            </a:r>
          </a:p>
          <a:p>
            <a:pPr>
              <a:lnSpc>
                <a:spcPct val="90000"/>
              </a:lnSpc>
            </a:pPr>
            <a:r>
              <a:rPr lang="en-US" sz="1000" dirty="0">
                <a:solidFill>
                  <a:srgbClr val="000000"/>
                </a:solidFill>
              </a:rPr>
              <a:t>They prefer to eat:</a:t>
            </a:r>
          </a:p>
          <a:p>
            <a:pPr lvl="1">
              <a:lnSpc>
                <a:spcPct val="90000"/>
              </a:lnSpc>
            </a:pPr>
            <a:r>
              <a:rPr lang="en-US" sz="1000" dirty="0">
                <a:solidFill>
                  <a:srgbClr val="000000"/>
                </a:solidFill>
              </a:rPr>
              <a:t>Children – favoring the liver and heart</a:t>
            </a:r>
          </a:p>
          <a:p>
            <a:pPr lvl="1">
              <a:lnSpc>
                <a:spcPct val="90000"/>
              </a:lnSpc>
            </a:pPr>
            <a:r>
              <a:rPr lang="en-US" sz="1000" dirty="0">
                <a:solidFill>
                  <a:srgbClr val="000000"/>
                </a:solidFill>
              </a:rPr>
              <a:t>Pregnant women – favoring the unborn fetus</a:t>
            </a:r>
          </a:p>
          <a:p>
            <a:pPr>
              <a:lnSpc>
                <a:spcPct val="90000"/>
              </a:lnSpc>
            </a:pPr>
            <a:r>
              <a:rPr lang="en-US" sz="1000" dirty="0">
                <a:solidFill>
                  <a:srgbClr val="000000"/>
                </a:solidFill>
              </a:rPr>
              <a:t>Have long tongues, and would walk with their feet backwards</a:t>
            </a:r>
          </a:p>
          <a:p>
            <a:pPr>
              <a:lnSpc>
                <a:spcPct val="90000"/>
              </a:lnSpc>
            </a:pPr>
            <a:r>
              <a:rPr lang="en-US" sz="1000" dirty="0">
                <a:solidFill>
                  <a:srgbClr val="000000"/>
                </a:solidFill>
              </a:rPr>
              <a:t>Very skinny, so that they can hide behind bamboo posts</a:t>
            </a:r>
          </a:p>
          <a:p>
            <a:pPr>
              <a:lnSpc>
                <a:spcPct val="90000"/>
              </a:lnSpc>
            </a:pPr>
            <a:r>
              <a:rPr lang="en-US" sz="1000" dirty="0">
                <a:solidFill>
                  <a:srgbClr val="000000"/>
                </a:solidFill>
              </a:rPr>
              <a:t>Fast, silent, and have superhuman strength during the night</a:t>
            </a:r>
          </a:p>
          <a:p>
            <a:pPr>
              <a:lnSpc>
                <a:spcPct val="90000"/>
              </a:lnSpc>
            </a:pPr>
            <a:r>
              <a:rPr lang="en-US" sz="1000" dirty="0">
                <a:solidFill>
                  <a:srgbClr val="000000"/>
                </a:solidFill>
              </a:rPr>
              <a:t>Uses sinister vocal tricks</a:t>
            </a:r>
          </a:p>
          <a:p>
            <a:pPr lvl="1">
              <a:lnSpc>
                <a:spcPct val="90000"/>
              </a:lnSpc>
            </a:pPr>
            <a:r>
              <a:rPr lang="en-US" sz="1000" dirty="0">
                <a:solidFill>
                  <a:srgbClr val="000000"/>
                </a:solidFill>
              </a:rPr>
              <a:t>As the </a:t>
            </a:r>
            <a:r>
              <a:rPr lang="en-US" sz="1000" dirty="0" err="1">
                <a:solidFill>
                  <a:srgbClr val="000000"/>
                </a:solidFill>
              </a:rPr>
              <a:t>aswang</a:t>
            </a:r>
            <a:r>
              <a:rPr lang="en-US" sz="1000" dirty="0">
                <a:solidFill>
                  <a:srgbClr val="000000"/>
                </a:solidFill>
              </a:rPr>
              <a:t> gets closer to its victim, its call gets quieter and quieter, so that the victim would think that the monster is far away</a:t>
            </a:r>
          </a:p>
          <a:p>
            <a:pPr>
              <a:lnSpc>
                <a:spcPct val="90000"/>
              </a:lnSpc>
            </a:pPr>
            <a:endParaRPr lang="en-US" sz="1000" dirty="0">
              <a:solidFill>
                <a:srgbClr val="000000"/>
              </a:solidFill>
            </a:endParaRPr>
          </a:p>
          <a:p>
            <a:pPr marL="914400" lvl="2" indent="0">
              <a:lnSpc>
                <a:spcPct val="90000"/>
              </a:lnSpc>
              <a:buNone/>
            </a:pPr>
            <a:endParaRPr lang="en-US" sz="1000" dirty="0">
              <a:solidFill>
                <a:srgbClr val="000000"/>
              </a:solidFill>
            </a:endParaRPr>
          </a:p>
        </p:txBody>
      </p:sp>
      <p:pic>
        <p:nvPicPr>
          <p:cNvPr id="6" name="Picture 5">
            <a:extLst>
              <a:ext uri="{FF2B5EF4-FFF2-40B4-BE49-F238E27FC236}">
                <a16:creationId xmlns:a16="http://schemas.microsoft.com/office/drawing/2014/main" id="{5E595149-A19E-554A-850E-6C27B81193D2}"/>
              </a:ext>
            </a:extLst>
          </p:cNvPr>
          <p:cNvPicPr>
            <a:picLocks noChangeAspect="1"/>
          </p:cNvPicPr>
          <p:nvPr/>
        </p:nvPicPr>
        <p:blipFill>
          <a:blip r:embed="rId3"/>
          <a:stretch>
            <a:fillRect/>
          </a:stretch>
        </p:blipFill>
        <p:spPr>
          <a:xfrm>
            <a:off x="6091916" y="1933331"/>
            <a:ext cx="5451627" cy="2671297"/>
          </a:xfrm>
          <a:prstGeom prst="rect">
            <a:avLst/>
          </a:prstGeom>
        </p:spPr>
      </p:pic>
    </p:spTree>
    <p:extLst>
      <p:ext uri="{BB962C8B-B14F-4D97-AF65-F5344CB8AC3E}">
        <p14:creationId xmlns:p14="http://schemas.microsoft.com/office/powerpoint/2010/main" val="5254792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E174D-5A23-774C-A38C-1615C7E34D2D}"/>
              </a:ext>
            </a:extLst>
          </p:cNvPr>
          <p:cNvSpPr>
            <a:spLocks noGrp="1"/>
          </p:cNvSpPr>
          <p:nvPr>
            <p:ph type="title"/>
          </p:nvPr>
        </p:nvSpPr>
        <p:spPr/>
        <p:txBody>
          <a:bodyPr>
            <a:normAutofit/>
          </a:bodyPr>
          <a:lstStyle/>
          <a:p>
            <a:r>
              <a:rPr lang="en-US" dirty="0"/>
              <a:t>How to detect an Aswang</a:t>
            </a:r>
          </a:p>
        </p:txBody>
      </p:sp>
      <p:sp>
        <p:nvSpPr>
          <p:cNvPr id="3" name="Content Placeholder 2">
            <a:extLst>
              <a:ext uri="{FF2B5EF4-FFF2-40B4-BE49-F238E27FC236}">
                <a16:creationId xmlns:a16="http://schemas.microsoft.com/office/drawing/2014/main" id="{D40D3AB7-6744-E440-B385-916077EF75FB}"/>
              </a:ext>
            </a:extLst>
          </p:cNvPr>
          <p:cNvSpPr>
            <a:spLocks noGrp="1"/>
          </p:cNvSpPr>
          <p:nvPr>
            <p:ph idx="1"/>
          </p:nvPr>
        </p:nvSpPr>
        <p:spPr>
          <a:xfrm>
            <a:off x="2589212" y="2125362"/>
            <a:ext cx="5835121" cy="3785860"/>
          </a:xfrm>
        </p:spPr>
        <p:txBody>
          <a:bodyPr>
            <a:normAutofit lnSpcReduction="10000"/>
          </a:bodyPr>
          <a:lstStyle/>
          <a:p>
            <a:r>
              <a:rPr lang="en-US" dirty="0"/>
              <a:t>Have unkept hair, bloodshot eyes, unusual behavior, not wanting to talk</a:t>
            </a:r>
          </a:p>
          <a:p>
            <a:r>
              <a:rPr lang="en-US" dirty="0"/>
              <a:t>Your reflection in their pupil is upside down</a:t>
            </a:r>
          </a:p>
          <a:p>
            <a:r>
              <a:rPr lang="en-US" dirty="0"/>
              <a:t>Albularyos oil would boil whenever an </a:t>
            </a:r>
            <a:r>
              <a:rPr lang="en-US" dirty="0" err="1"/>
              <a:t>aswang</a:t>
            </a:r>
            <a:r>
              <a:rPr lang="en-US" dirty="0"/>
              <a:t> is near</a:t>
            </a:r>
          </a:p>
          <a:p>
            <a:r>
              <a:rPr lang="en-US" dirty="0"/>
              <a:t>If you see a dog, pig, or cat with no tail, it is an </a:t>
            </a:r>
            <a:r>
              <a:rPr lang="en-US" dirty="0" err="1"/>
              <a:t>aswang</a:t>
            </a:r>
            <a:r>
              <a:rPr lang="en-US" dirty="0"/>
              <a:t> in disguise</a:t>
            </a:r>
          </a:p>
          <a:p>
            <a:r>
              <a:rPr lang="en-US" dirty="0"/>
              <a:t>Their toes point upwards</a:t>
            </a:r>
          </a:p>
          <a:p>
            <a:r>
              <a:rPr lang="en-US" dirty="0" err="1"/>
              <a:t>Aswangs</a:t>
            </a:r>
            <a:r>
              <a:rPr lang="en-US" dirty="0"/>
              <a:t> glare at you</a:t>
            </a:r>
          </a:p>
          <a:p>
            <a:r>
              <a:rPr lang="en-US" dirty="0"/>
              <a:t>Has no philtrum on their upper lip</a:t>
            </a:r>
          </a:p>
          <a:p>
            <a:r>
              <a:rPr lang="en-US" dirty="0"/>
              <a:t>They try to dodge a blessing in church</a:t>
            </a:r>
          </a:p>
          <a:p>
            <a:endParaRPr lang="en-US" dirty="0"/>
          </a:p>
          <a:p>
            <a:endParaRPr lang="en-US" dirty="0"/>
          </a:p>
        </p:txBody>
      </p:sp>
      <p:pic>
        <p:nvPicPr>
          <p:cNvPr id="4" name="Picture 3">
            <a:extLst>
              <a:ext uri="{FF2B5EF4-FFF2-40B4-BE49-F238E27FC236}">
                <a16:creationId xmlns:a16="http://schemas.microsoft.com/office/drawing/2014/main" id="{59228D4C-78FA-3F44-81C9-60CA67790DAA}"/>
              </a:ext>
            </a:extLst>
          </p:cNvPr>
          <p:cNvPicPr>
            <a:picLocks noChangeAspect="1"/>
          </p:cNvPicPr>
          <p:nvPr/>
        </p:nvPicPr>
        <p:blipFill rotWithShape="1">
          <a:blip r:embed="rId3"/>
          <a:srcRect l="31943" r="30584" b="-1"/>
          <a:stretch/>
        </p:blipFill>
        <p:spPr>
          <a:xfrm>
            <a:off x="8631452" y="2129586"/>
            <a:ext cx="2873159" cy="3737814"/>
          </a:xfrm>
          <a:prstGeom prst="rect">
            <a:avLst/>
          </a:prstGeom>
        </p:spPr>
      </p:pic>
    </p:spTree>
    <p:extLst>
      <p:ext uri="{BB962C8B-B14F-4D97-AF65-F5344CB8AC3E}">
        <p14:creationId xmlns:p14="http://schemas.microsoft.com/office/powerpoint/2010/main" val="54728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6401-2FD8-5448-AAF7-D9DF3A1A1F1A}"/>
              </a:ext>
            </a:extLst>
          </p:cNvPr>
          <p:cNvSpPr>
            <a:spLocks noGrp="1"/>
          </p:cNvSpPr>
          <p:nvPr>
            <p:ph type="title"/>
          </p:nvPr>
        </p:nvSpPr>
        <p:spPr/>
        <p:txBody>
          <a:bodyPr/>
          <a:lstStyle/>
          <a:p>
            <a:r>
              <a:rPr lang="en-US" dirty="0"/>
              <a:t>Aswang weaknesses</a:t>
            </a:r>
          </a:p>
        </p:txBody>
      </p:sp>
      <p:sp>
        <p:nvSpPr>
          <p:cNvPr id="3" name="Content Placeholder 2">
            <a:extLst>
              <a:ext uri="{FF2B5EF4-FFF2-40B4-BE49-F238E27FC236}">
                <a16:creationId xmlns:a16="http://schemas.microsoft.com/office/drawing/2014/main" id="{A3E1399F-44FC-644E-B05C-4C2DF6C19789}"/>
              </a:ext>
            </a:extLst>
          </p:cNvPr>
          <p:cNvSpPr>
            <a:spLocks noGrp="1"/>
          </p:cNvSpPr>
          <p:nvPr>
            <p:ph idx="1"/>
          </p:nvPr>
        </p:nvSpPr>
        <p:spPr/>
        <p:txBody>
          <a:bodyPr/>
          <a:lstStyle/>
          <a:p>
            <a:r>
              <a:rPr lang="en-US" dirty="0"/>
              <a:t>Garlic</a:t>
            </a:r>
          </a:p>
          <a:p>
            <a:r>
              <a:rPr lang="en-US" dirty="0"/>
              <a:t>Salt</a:t>
            </a:r>
          </a:p>
          <a:p>
            <a:r>
              <a:rPr lang="en-US" dirty="0"/>
              <a:t>Religious artifacts</a:t>
            </a:r>
          </a:p>
          <a:p>
            <a:r>
              <a:rPr lang="en-US" dirty="0"/>
              <a:t>Whipped by a stingray’s tail (</a:t>
            </a:r>
            <a:r>
              <a:rPr lang="en-US" dirty="0" err="1"/>
              <a:t>Buntot</a:t>
            </a:r>
            <a:r>
              <a:rPr lang="en-US" dirty="0"/>
              <a:t> </a:t>
            </a:r>
            <a:r>
              <a:rPr lang="en-US" dirty="0" err="1"/>
              <a:t>Pagi</a:t>
            </a:r>
            <a:r>
              <a:rPr lang="en-US" dirty="0"/>
              <a:t>)</a:t>
            </a:r>
          </a:p>
          <a:p>
            <a:r>
              <a:rPr lang="en-US" dirty="0"/>
              <a:t>Weakest during the day when they are in their human form</a:t>
            </a:r>
          </a:p>
        </p:txBody>
      </p:sp>
      <p:pic>
        <p:nvPicPr>
          <p:cNvPr id="4" name="Picture 3">
            <a:extLst>
              <a:ext uri="{FF2B5EF4-FFF2-40B4-BE49-F238E27FC236}">
                <a16:creationId xmlns:a16="http://schemas.microsoft.com/office/drawing/2014/main" id="{8BB42E6F-BE69-A04C-8B5D-53563A957593}"/>
              </a:ext>
            </a:extLst>
          </p:cNvPr>
          <p:cNvPicPr>
            <a:picLocks noChangeAspect="1"/>
          </p:cNvPicPr>
          <p:nvPr/>
        </p:nvPicPr>
        <p:blipFill>
          <a:blip r:embed="rId3"/>
          <a:stretch>
            <a:fillRect/>
          </a:stretch>
        </p:blipFill>
        <p:spPr>
          <a:xfrm>
            <a:off x="5535665" y="4297490"/>
            <a:ext cx="1825530" cy="2446210"/>
          </a:xfrm>
          <a:prstGeom prst="rect">
            <a:avLst/>
          </a:prstGeom>
        </p:spPr>
      </p:pic>
      <p:pic>
        <p:nvPicPr>
          <p:cNvPr id="5" name="Picture 4">
            <a:extLst>
              <a:ext uri="{FF2B5EF4-FFF2-40B4-BE49-F238E27FC236}">
                <a16:creationId xmlns:a16="http://schemas.microsoft.com/office/drawing/2014/main" id="{94AF5B59-1E9F-3940-84F3-632D2D52DA05}"/>
              </a:ext>
            </a:extLst>
          </p:cNvPr>
          <p:cNvPicPr>
            <a:picLocks noChangeAspect="1"/>
          </p:cNvPicPr>
          <p:nvPr/>
        </p:nvPicPr>
        <p:blipFill>
          <a:blip r:embed="rId4"/>
          <a:stretch>
            <a:fillRect/>
          </a:stretch>
        </p:blipFill>
        <p:spPr>
          <a:xfrm>
            <a:off x="2289303" y="4297490"/>
            <a:ext cx="2446210" cy="2446210"/>
          </a:xfrm>
          <a:prstGeom prst="rect">
            <a:avLst/>
          </a:prstGeom>
        </p:spPr>
      </p:pic>
      <p:pic>
        <p:nvPicPr>
          <p:cNvPr id="6" name="Picture 5">
            <a:extLst>
              <a:ext uri="{FF2B5EF4-FFF2-40B4-BE49-F238E27FC236}">
                <a16:creationId xmlns:a16="http://schemas.microsoft.com/office/drawing/2014/main" id="{CEF67D85-C2AD-6B4B-868E-F4DAFDFF7ACA}"/>
              </a:ext>
            </a:extLst>
          </p:cNvPr>
          <p:cNvPicPr>
            <a:picLocks noChangeAspect="1"/>
          </p:cNvPicPr>
          <p:nvPr/>
        </p:nvPicPr>
        <p:blipFill>
          <a:blip r:embed="rId5"/>
          <a:stretch>
            <a:fillRect/>
          </a:stretch>
        </p:blipFill>
        <p:spPr>
          <a:xfrm rot="17718662" flipH="1">
            <a:off x="8499999" y="4333875"/>
            <a:ext cx="2086435" cy="2724150"/>
          </a:xfrm>
          <a:prstGeom prst="rect">
            <a:avLst/>
          </a:prstGeom>
        </p:spPr>
      </p:pic>
      <p:pic>
        <p:nvPicPr>
          <p:cNvPr id="7" name="Picture 6">
            <a:extLst>
              <a:ext uri="{FF2B5EF4-FFF2-40B4-BE49-F238E27FC236}">
                <a16:creationId xmlns:a16="http://schemas.microsoft.com/office/drawing/2014/main" id="{84642F2E-9E3A-6446-B7BC-EB2CEBAF748A}"/>
              </a:ext>
            </a:extLst>
          </p:cNvPr>
          <p:cNvPicPr>
            <a:picLocks noChangeAspect="1"/>
          </p:cNvPicPr>
          <p:nvPr/>
        </p:nvPicPr>
        <p:blipFill>
          <a:blip r:embed="rId6"/>
          <a:stretch>
            <a:fillRect/>
          </a:stretch>
        </p:blipFill>
        <p:spPr>
          <a:xfrm>
            <a:off x="7494545" y="414212"/>
            <a:ext cx="3762653" cy="3050800"/>
          </a:xfrm>
          <a:prstGeom prst="rect">
            <a:avLst/>
          </a:prstGeom>
        </p:spPr>
      </p:pic>
    </p:spTree>
    <p:extLst>
      <p:ext uri="{BB962C8B-B14F-4D97-AF65-F5344CB8AC3E}">
        <p14:creationId xmlns:p14="http://schemas.microsoft.com/office/powerpoint/2010/main" val="3815018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AA4ED-E2C2-A54C-A71C-8A0521E4B7C9}"/>
              </a:ext>
            </a:extLst>
          </p:cNvPr>
          <p:cNvSpPr>
            <a:spLocks noGrp="1"/>
          </p:cNvSpPr>
          <p:nvPr>
            <p:ph type="title"/>
          </p:nvPr>
        </p:nvSpPr>
        <p:spPr>
          <a:xfrm>
            <a:off x="1687669" y="624110"/>
            <a:ext cx="4137059" cy="1280890"/>
          </a:xfrm>
        </p:spPr>
        <p:txBody>
          <a:bodyPr>
            <a:normAutofit/>
          </a:bodyPr>
          <a:lstStyle/>
          <a:p>
            <a:r>
              <a:rPr lang="en-US" sz="3200" dirty="0"/>
              <a:t>“Home” of the </a:t>
            </a:r>
            <a:r>
              <a:rPr lang="en-US" sz="3200" dirty="0" err="1"/>
              <a:t>Aswang</a:t>
            </a:r>
            <a:r>
              <a:rPr lang="en-US" sz="3200" dirty="0"/>
              <a:t>/XDP</a:t>
            </a:r>
          </a:p>
        </p:txBody>
      </p:sp>
      <p:sp>
        <p:nvSpPr>
          <p:cNvPr id="3" name="Content Placeholder 2">
            <a:extLst>
              <a:ext uri="{FF2B5EF4-FFF2-40B4-BE49-F238E27FC236}">
                <a16:creationId xmlns:a16="http://schemas.microsoft.com/office/drawing/2014/main" id="{33F1DDCB-C5AD-CB4F-B08E-7D4D92DAF57E}"/>
              </a:ext>
            </a:extLst>
          </p:cNvPr>
          <p:cNvSpPr>
            <a:spLocks noGrp="1"/>
          </p:cNvSpPr>
          <p:nvPr>
            <p:ph idx="1"/>
          </p:nvPr>
        </p:nvSpPr>
        <p:spPr>
          <a:xfrm>
            <a:off x="1683956" y="2133600"/>
            <a:ext cx="4140772" cy="3777622"/>
          </a:xfrm>
        </p:spPr>
        <p:txBody>
          <a:bodyPr>
            <a:normAutofit lnSpcReduction="10000"/>
          </a:bodyPr>
          <a:lstStyle/>
          <a:p>
            <a:pPr>
              <a:lnSpc>
                <a:spcPct val="90000"/>
              </a:lnSpc>
            </a:pPr>
            <a:r>
              <a:rPr lang="en-US" sz="1700" dirty="0">
                <a:solidFill>
                  <a:srgbClr val="000000"/>
                </a:solidFill>
              </a:rPr>
              <a:t>Supposedly, the </a:t>
            </a:r>
            <a:r>
              <a:rPr lang="en-US" sz="1700" dirty="0" err="1">
                <a:solidFill>
                  <a:srgbClr val="000000"/>
                </a:solidFill>
              </a:rPr>
              <a:t>Capiz</a:t>
            </a:r>
            <a:r>
              <a:rPr lang="en-US" sz="1700" dirty="0">
                <a:solidFill>
                  <a:srgbClr val="000000"/>
                </a:solidFill>
              </a:rPr>
              <a:t> region is known to be the “home” of the </a:t>
            </a:r>
            <a:r>
              <a:rPr lang="en-US" sz="1700" dirty="0" err="1">
                <a:solidFill>
                  <a:srgbClr val="000000"/>
                </a:solidFill>
              </a:rPr>
              <a:t>aswang</a:t>
            </a:r>
            <a:r>
              <a:rPr lang="en-US" sz="1700" dirty="0">
                <a:solidFill>
                  <a:srgbClr val="000000"/>
                </a:solidFill>
              </a:rPr>
              <a:t> due to its highest concentration of XDP occurrences (21.94/100,000 cases)</a:t>
            </a:r>
          </a:p>
          <a:p>
            <a:pPr>
              <a:lnSpc>
                <a:spcPct val="90000"/>
              </a:lnSpc>
            </a:pPr>
            <a:r>
              <a:rPr lang="en-US" sz="1700" dirty="0">
                <a:solidFill>
                  <a:srgbClr val="000000"/>
                </a:solidFill>
              </a:rPr>
              <a:t>XDP = X-linked dystonia parkinsonism</a:t>
            </a:r>
          </a:p>
          <a:p>
            <a:pPr>
              <a:lnSpc>
                <a:spcPct val="90000"/>
              </a:lnSpc>
            </a:pPr>
            <a:r>
              <a:rPr lang="en-US" sz="1700" dirty="0">
                <a:solidFill>
                  <a:srgbClr val="000000"/>
                </a:solidFill>
              </a:rPr>
              <a:t>XDP causes Parkinsonian and dystonic symptoms</a:t>
            </a:r>
          </a:p>
          <a:p>
            <a:pPr lvl="1">
              <a:lnSpc>
                <a:spcPct val="90000"/>
              </a:lnSpc>
            </a:pPr>
            <a:r>
              <a:rPr lang="en-US" sz="1700" dirty="0">
                <a:solidFill>
                  <a:srgbClr val="000000"/>
                </a:solidFill>
              </a:rPr>
              <a:t>Muscle spasms, contortions, and tremors</a:t>
            </a:r>
          </a:p>
          <a:p>
            <a:pPr>
              <a:lnSpc>
                <a:spcPct val="90000"/>
              </a:lnSpc>
            </a:pPr>
            <a:r>
              <a:rPr lang="en-US" sz="1700" dirty="0" err="1">
                <a:solidFill>
                  <a:srgbClr val="000000"/>
                </a:solidFill>
              </a:rPr>
              <a:t>Aswang</a:t>
            </a:r>
            <a:r>
              <a:rPr lang="en-US" sz="1700" dirty="0">
                <a:solidFill>
                  <a:srgbClr val="000000"/>
                </a:solidFill>
              </a:rPr>
              <a:t> transformations are like someone experiencing XDP symptoms</a:t>
            </a:r>
          </a:p>
          <a:p>
            <a:pPr>
              <a:lnSpc>
                <a:spcPct val="90000"/>
              </a:lnSpc>
            </a:pPr>
            <a:endParaRPr lang="en-US" sz="1700" dirty="0">
              <a:solidFill>
                <a:srgbClr val="000000"/>
              </a:solidFill>
            </a:endParaRPr>
          </a:p>
          <a:p>
            <a:pPr>
              <a:lnSpc>
                <a:spcPct val="90000"/>
              </a:lnSpc>
            </a:pPr>
            <a:endParaRPr lang="en-US" sz="1700" dirty="0">
              <a:solidFill>
                <a:srgbClr val="000000"/>
              </a:solidFill>
            </a:endParaRPr>
          </a:p>
        </p:txBody>
      </p:sp>
      <p:pic>
        <p:nvPicPr>
          <p:cNvPr id="4" name="Picture 3">
            <a:extLst>
              <a:ext uri="{FF2B5EF4-FFF2-40B4-BE49-F238E27FC236}">
                <a16:creationId xmlns:a16="http://schemas.microsoft.com/office/drawing/2014/main" id="{4AD48E6F-CFB4-AD4B-879A-B53D6C509085}"/>
              </a:ext>
            </a:extLst>
          </p:cNvPr>
          <p:cNvPicPr>
            <a:picLocks noChangeAspect="1"/>
          </p:cNvPicPr>
          <p:nvPr/>
        </p:nvPicPr>
        <p:blipFill>
          <a:blip r:embed="rId3"/>
          <a:stretch>
            <a:fillRect/>
          </a:stretch>
        </p:blipFill>
        <p:spPr>
          <a:xfrm>
            <a:off x="6091916" y="979296"/>
            <a:ext cx="5451627" cy="4579366"/>
          </a:xfrm>
          <a:prstGeom prst="rect">
            <a:avLst/>
          </a:prstGeom>
        </p:spPr>
      </p:pic>
    </p:spTree>
    <p:extLst>
      <p:ext uri="{BB962C8B-B14F-4D97-AF65-F5344CB8AC3E}">
        <p14:creationId xmlns:p14="http://schemas.microsoft.com/office/powerpoint/2010/main" val="31752414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45753-16F4-2D42-9BA5-3A9ABBA35E31}"/>
              </a:ext>
            </a:extLst>
          </p:cNvPr>
          <p:cNvSpPr>
            <a:spLocks noGrp="1"/>
          </p:cNvSpPr>
          <p:nvPr>
            <p:ph type="title"/>
          </p:nvPr>
        </p:nvSpPr>
        <p:spPr/>
        <p:txBody>
          <a:bodyPr/>
          <a:lstStyle/>
          <a:p>
            <a:r>
              <a:rPr lang="en-US" dirty="0" err="1"/>
              <a:t>Aswang</a:t>
            </a:r>
            <a:r>
              <a:rPr lang="en-US" dirty="0"/>
              <a:t> infection</a:t>
            </a:r>
          </a:p>
        </p:txBody>
      </p:sp>
      <p:sp>
        <p:nvSpPr>
          <p:cNvPr id="3" name="Content Placeholder 2">
            <a:extLst>
              <a:ext uri="{FF2B5EF4-FFF2-40B4-BE49-F238E27FC236}">
                <a16:creationId xmlns:a16="http://schemas.microsoft.com/office/drawing/2014/main" id="{AA856FC1-DF34-3345-8550-A622C48037A9}"/>
              </a:ext>
            </a:extLst>
          </p:cNvPr>
          <p:cNvSpPr>
            <a:spLocks noGrp="1"/>
          </p:cNvSpPr>
          <p:nvPr>
            <p:ph idx="1"/>
          </p:nvPr>
        </p:nvSpPr>
        <p:spPr>
          <a:xfrm>
            <a:off x="2589212" y="2133600"/>
            <a:ext cx="8915400" cy="3777622"/>
          </a:xfrm>
        </p:spPr>
        <p:txBody>
          <a:bodyPr/>
          <a:lstStyle/>
          <a:p>
            <a:r>
              <a:rPr lang="en-US" dirty="0"/>
              <a:t>With the lack of documentation, the different regional incorporations, and artistic freedoms through the 20</a:t>
            </a:r>
            <a:r>
              <a:rPr lang="en-US" baseline="30000" dirty="0"/>
              <a:t>th</a:t>
            </a:r>
            <a:r>
              <a:rPr lang="en-US" dirty="0"/>
              <a:t> century, the </a:t>
            </a:r>
            <a:r>
              <a:rPr lang="en-US" dirty="0" err="1"/>
              <a:t>aswang</a:t>
            </a:r>
            <a:r>
              <a:rPr lang="en-US" dirty="0"/>
              <a:t> folklore is full of different interpretations.</a:t>
            </a:r>
          </a:p>
          <a:p>
            <a:r>
              <a:rPr lang="en-US" dirty="0"/>
              <a:t>Some believe you can be infected from or through a bite or saliva.</a:t>
            </a:r>
          </a:p>
          <a:p>
            <a:r>
              <a:rPr lang="en-US" dirty="0"/>
              <a:t>There are bats and stray animals carrying rabies which would infect a person when bitten.</a:t>
            </a:r>
          </a:p>
          <a:p>
            <a:r>
              <a:rPr lang="en-US" dirty="0"/>
              <a:t>Getting spat in the ear or mouth by the saliva from an </a:t>
            </a:r>
            <a:r>
              <a:rPr lang="en-US" dirty="0" err="1"/>
              <a:t>aswang</a:t>
            </a:r>
            <a:r>
              <a:rPr lang="en-US" dirty="0"/>
              <a:t> </a:t>
            </a:r>
          </a:p>
          <a:p>
            <a:r>
              <a:rPr lang="en-US" dirty="0"/>
              <a:t>Have food prepared by an </a:t>
            </a:r>
            <a:r>
              <a:rPr lang="en-US" dirty="0" err="1"/>
              <a:t>aswang</a:t>
            </a:r>
            <a:endParaRPr lang="en-US" dirty="0"/>
          </a:p>
          <a:p>
            <a:r>
              <a:rPr lang="en-US" dirty="0"/>
              <a:t>Eating an overdeveloped </a:t>
            </a:r>
            <a:r>
              <a:rPr lang="en-US" dirty="0" err="1"/>
              <a:t>balut</a:t>
            </a:r>
            <a:r>
              <a:rPr lang="en-US" dirty="0"/>
              <a:t> can also cause an </a:t>
            </a:r>
            <a:r>
              <a:rPr lang="en-US" dirty="0" err="1"/>
              <a:t>aswang</a:t>
            </a:r>
            <a:r>
              <a:rPr lang="en-US" dirty="0"/>
              <a:t> infection</a:t>
            </a:r>
          </a:p>
          <a:p>
            <a:r>
              <a:rPr lang="en-US" dirty="0"/>
              <a:t>You can either die or become an </a:t>
            </a:r>
            <a:r>
              <a:rPr lang="en-US" dirty="0" err="1"/>
              <a:t>aswang</a:t>
            </a:r>
            <a:r>
              <a:rPr lang="en-US" dirty="0"/>
              <a:t> when infected</a:t>
            </a:r>
          </a:p>
        </p:txBody>
      </p:sp>
    </p:spTree>
    <p:extLst>
      <p:ext uri="{BB962C8B-B14F-4D97-AF65-F5344CB8AC3E}">
        <p14:creationId xmlns:p14="http://schemas.microsoft.com/office/powerpoint/2010/main" val="3813663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DFDA8-6C0A-0244-BE25-67AA04A86BE4}"/>
              </a:ext>
            </a:extLst>
          </p:cNvPr>
          <p:cNvSpPr>
            <a:spLocks noGrp="1"/>
          </p:cNvSpPr>
          <p:nvPr>
            <p:ph type="title"/>
          </p:nvPr>
        </p:nvSpPr>
        <p:spPr/>
        <p:txBody>
          <a:bodyPr/>
          <a:lstStyle/>
          <a:p>
            <a:r>
              <a:rPr lang="en-US" dirty="0"/>
              <a:t>Becoming an </a:t>
            </a:r>
            <a:r>
              <a:rPr lang="en-US" dirty="0" err="1"/>
              <a:t>Aswang</a:t>
            </a:r>
            <a:endParaRPr lang="en-US" dirty="0"/>
          </a:p>
        </p:txBody>
      </p:sp>
      <p:sp>
        <p:nvSpPr>
          <p:cNvPr id="3" name="Content Placeholder 2">
            <a:extLst>
              <a:ext uri="{FF2B5EF4-FFF2-40B4-BE49-F238E27FC236}">
                <a16:creationId xmlns:a16="http://schemas.microsoft.com/office/drawing/2014/main" id="{FD71B7BE-93C0-7D45-AB35-9BB5F252C396}"/>
              </a:ext>
            </a:extLst>
          </p:cNvPr>
          <p:cNvSpPr>
            <a:spLocks noGrp="1"/>
          </p:cNvSpPr>
          <p:nvPr>
            <p:ph idx="1"/>
          </p:nvPr>
        </p:nvSpPr>
        <p:spPr/>
        <p:txBody>
          <a:bodyPr/>
          <a:lstStyle/>
          <a:p>
            <a:r>
              <a:rPr lang="en-US" dirty="0"/>
              <a:t>One would go to the cemetery on Good Friday with two fertilized eggs, bury the eggs in the ground, then dig them up, and place one under each arm and stare at the moon without blinking.  When the eggs disappear, they would become the </a:t>
            </a:r>
            <a:r>
              <a:rPr lang="en-US" dirty="0" err="1"/>
              <a:t>aswang</a:t>
            </a:r>
            <a:r>
              <a:rPr lang="en-US" dirty="0"/>
              <a:t>. They would repeat this process every year.</a:t>
            </a:r>
          </a:p>
          <a:p>
            <a:r>
              <a:rPr lang="en-US" dirty="0"/>
              <a:t>An infected </a:t>
            </a:r>
            <a:r>
              <a:rPr lang="en-US" dirty="0" err="1"/>
              <a:t>aswang</a:t>
            </a:r>
            <a:r>
              <a:rPr lang="en-US" dirty="0"/>
              <a:t> has a small black chick living inside of them. A dying </a:t>
            </a:r>
            <a:r>
              <a:rPr lang="en-US" dirty="0" err="1"/>
              <a:t>aswang</a:t>
            </a:r>
            <a:r>
              <a:rPr lang="en-US" dirty="0"/>
              <a:t> can pass their power by passing the chick to someone via mouth.</a:t>
            </a:r>
          </a:p>
        </p:txBody>
      </p:sp>
    </p:spTree>
    <p:extLst>
      <p:ext uri="{BB962C8B-B14F-4D97-AF65-F5344CB8AC3E}">
        <p14:creationId xmlns:p14="http://schemas.microsoft.com/office/powerpoint/2010/main" val="3742574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9C43A-6E42-8742-8D9F-C83C653900CE}"/>
              </a:ext>
            </a:extLst>
          </p:cNvPr>
          <p:cNvSpPr>
            <a:spLocks noGrp="1"/>
          </p:cNvSpPr>
          <p:nvPr>
            <p:ph type="title"/>
          </p:nvPr>
        </p:nvSpPr>
        <p:spPr>
          <a:xfrm>
            <a:off x="2592925" y="624110"/>
            <a:ext cx="8911687" cy="1280890"/>
          </a:xfrm>
        </p:spPr>
        <p:txBody>
          <a:bodyPr>
            <a:normAutofit/>
          </a:bodyPr>
          <a:lstStyle/>
          <a:p>
            <a:r>
              <a:rPr lang="en-US" dirty="0"/>
              <a:t>Maria Labo</a:t>
            </a:r>
          </a:p>
        </p:txBody>
      </p:sp>
      <p:sp>
        <p:nvSpPr>
          <p:cNvPr id="3" name="Content Placeholder 2">
            <a:extLst>
              <a:ext uri="{FF2B5EF4-FFF2-40B4-BE49-F238E27FC236}">
                <a16:creationId xmlns:a16="http://schemas.microsoft.com/office/drawing/2014/main" id="{6405D939-CDA3-264B-A77D-CAE41B4F4636}"/>
              </a:ext>
            </a:extLst>
          </p:cNvPr>
          <p:cNvSpPr>
            <a:spLocks noGrp="1"/>
          </p:cNvSpPr>
          <p:nvPr>
            <p:ph idx="1"/>
          </p:nvPr>
        </p:nvSpPr>
        <p:spPr>
          <a:xfrm>
            <a:off x="2589212" y="2125362"/>
            <a:ext cx="5835121" cy="3785860"/>
          </a:xfrm>
        </p:spPr>
        <p:txBody>
          <a:bodyPr>
            <a:normAutofit/>
          </a:bodyPr>
          <a:lstStyle/>
          <a:p>
            <a:pPr>
              <a:lnSpc>
                <a:spcPct val="90000"/>
              </a:lnSpc>
            </a:pPr>
            <a:r>
              <a:rPr lang="en-US" sz="1100" dirty="0"/>
              <a:t>Filipino urban legend about an overseas Filipino worker who became an Aswang</a:t>
            </a:r>
          </a:p>
          <a:p>
            <a:pPr>
              <a:lnSpc>
                <a:spcPct val="90000"/>
              </a:lnSpc>
            </a:pPr>
            <a:r>
              <a:rPr lang="en-US" sz="1100" dirty="0"/>
              <a:t>From the province of Capiz, Maria Labo had a husband and kids, and for the sake of her family, she worked abroad.</a:t>
            </a:r>
          </a:p>
          <a:p>
            <a:pPr>
              <a:lnSpc>
                <a:spcPct val="90000"/>
              </a:lnSpc>
            </a:pPr>
            <a:r>
              <a:rPr lang="en-US" sz="1100" dirty="0"/>
              <a:t>Months later, Maria became sick and had to go back home to the Philippines</a:t>
            </a:r>
          </a:p>
          <a:p>
            <a:pPr>
              <a:lnSpc>
                <a:spcPct val="90000"/>
              </a:lnSpc>
            </a:pPr>
            <a:r>
              <a:rPr lang="en-US" sz="1100" dirty="0"/>
              <a:t>After being hospitalized, she became aggressive and had </a:t>
            </a:r>
            <a:r>
              <a:rPr lang="en-US" sz="1100" dirty="0" err="1"/>
              <a:t>Aswang</a:t>
            </a:r>
            <a:r>
              <a:rPr lang="en-US" sz="1100" dirty="0"/>
              <a:t> tendencies</a:t>
            </a:r>
          </a:p>
          <a:p>
            <a:pPr>
              <a:lnSpc>
                <a:spcPct val="90000"/>
              </a:lnSpc>
            </a:pPr>
            <a:r>
              <a:rPr lang="en-US" sz="1100" dirty="0"/>
              <a:t>One day, Maria’s husband came home from work and Maria had already prepared dinner. Getting ready to eat, the husband asked where the kids are.</a:t>
            </a:r>
          </a:p>
          <a:p>
            <a:pPr>
              <a:lnSpc>
                <a:spcPct val="90000"/>
              </a:lnSpc>
            </a:pPr>
            <a:r>
              <a:rPr lang="en-US" sz="1100" dirty="0"/>
              <a:t>Turns out that Maria had killed her children and cooked them.</a:t>
            </a:r>
          </a:p>
          <a:p>
            <a:pPr>
              <a:lnSpc>
                <a:spcPct val="90000"/>
              </a:lnSpc>
            </a:pPr>
            <a:r>
              <a:rPr lang="en-US" sz="1100" dirty="0"/>
              <a:t>The husband got angry, and slashed Maria’s face, giving her a big scar on her face</a:t>
            </a:r>
          </a:p>
          <a:p>
            <a:pPr lvl="1">
              <a:lnSpc>
                <a:spcPct val="90000"/>
              </a:lnSpc>
            </a:pPr>
            <a:r>
              <a:rPr lang="en-US" sz="1100" dirty="0"/>
              <a:t>”Labo” is an Ilonggo term meaning “to slash”</a:t>
            </a:r>
          </a:p>
          <a:p>
            <a:pPr>
              <a:lnSpc>
                <a:spcPct val="90000"/>
              </a:lnSpc>
            </a:pPr>
            <a:r>
              <a:rPr lang="en-US" sz="1100" dirty="0"/>
              <a:t>Since then, Maria would stalk and hunt all over the Philippines</a:t>
            </a:r>
          </a:p>
        </p:txBody>
      </p:sp>
      <p:pic>
        <p:nvPicPr>
          <p:cNvPr id="4" name="Picture 3">
            <a:extLst>
              <a:ext uri="{FF2B5EF4-FFF2-40B4-BE49-F238E27FC236}">
                <a16:creationId xmlns:a16="http://schemas.microsoft.com/office/drawing/2014/main" id="{545C043E-1CD3-444A-80C1-81C5B1E7ECBD}"/>
              </a:ext>
            </a:extLst>
          </p:cNvPr>
          <p:cNvPicPr>
            <a:picLocks noChangeAspect="1"/>
          </p:cNvPicPr>
          <p:nvPr/>
        </p:nvPicPr>
        <p:blipFill>
          <a:blip r:embed="rId3"/>
          <a:stretch>
            <a:fillRect/>
          </a:stretch>
        </p:blipFill>
        <p:spPr>
          <a:xfrm>
            <a:off x="8801847" y="2129586"/>
            <a:ext cx="2532368" cy="3737814"/>
          </a:xfrm>
          <a:prstGeom prst="rect">
            <a:avLst/>
          </a:prstGeom>
        </p:spPr>
      </p:pic>
    </p:spTree>
    <p:extLst>
      <p:ext uri="{BB962C8B-B14F-4D97-AF65-F5344CB8AC3E}">
        <p14:creationId xmlns:p14="http://schemas.microsoft.com/office/powerpoint/2010/main" val="3949344361"/>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2919</TotalTime>
  <Words>1702</Words>
  <Application>Microsoft Macintosh PowerPoint</Application>
  <PresentationFormat>Widescreen</PresentationFormat>
  <Paragraphs>97</Paragraphs>
  <Slides>12</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Century Gothic</vt:lpstr>
      <vt:lpstr>Wingdings 3</vt:lpstr>
      <vt:lpstr>Wisp</vt:lpstr>
      <vt:lpstr>Aswang</vt:lpstr>
      <vt:lpstr>Ano ang Aswang?</vt:lpstr>
      <vt:lpstr>Appearance/Behavior/Special Abilities</vt:lpstr>
      <vt:lpstr>How to detect an Aswang</vt:lpstr>
      <vt:lpstr>Aswang weaknesses</vt:lpstr>
      <vt:lpstr>“Home” of the Aswang/XDP</vt:lpstr>
      <vt:lpstr>Aswang infection</vt:lpstr>
      <vt:lpstr>Becoming an Aswang</vt:lpstr>
      <vt:lpstr>Maria Labo</vt:lpstr>
      <vt:lpstr>Aswang Festival</vt:lpstr>
      <vt:lpstr>The Aswang Phenomenon</vt:lpstr>
      <vt:lpstr>Maraming Salamat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Aswang</dc:title>
  <dc:creator>Sheena Torres</dc:creator>
  <cp:lastModifiedBy>Sheena Torres</cp:lastModifiedBy>
  <cp:revision>30</cp:revision>
  <dcterms:created xsi:type="dcterms:W3CDTF">2019-11-15T08:07:53Z</dcterms:created>
  <dcterms:modified xsi:type="dcterms:W3CDTF">2019-11-22T00:53:19Z</dcterms:modified>
</cp:coreProperties>
</file>